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DEEB3-C90A-4B9D-8DA5-C7C3EFB26B63}" v="1" dt="2024-05-26T08:34:01.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8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Simeunović" userId="6a9a819127660404" providerId="LiveId" clId="{5AFDEEB3-C90A-4B9D-8DA5-C7C3EFB26B63}"/>
    <pc:docChg chg="custSel modSld">
      <pc:chgData name="Mira Simeunović" userId="6a9a819127660404" providerId="LiveId" clId="{5AFDEEB3-C90A-4B9D-8DA5-C7C3EFB26B63}" dt="2024-05-26T08:34:58.117" v="8" actId="14100"/>
      <pc:docMkLst>
        <pc:docMk/>
      </pc:docMkLst>
      <pc:sldChg chg="modSp mod">
        <pc:chgData name="Mira Simeunović" userId="6a9a819127660404" providerId="LiveId" clId="{5AFDEEB3-C90A-4B9D-8DA5-C7C3EFB26B63}" dt="2024-05-26T08:34:58.117" v="8" actId="14100"/>
        <pc:sldMkLst>
          <pc:docMk/>
          <pc:sldMk cId="0" sldId="268"/>
        </pc:sldMkLst>
        <pc:spChg chg="mod">
          <ac:chgData name="Mira Simeunović" userId="6a9a819127660404" providerId="LiveId" clId="{5AFDEEB3-C90A-4B9D-8DA5-C7C3EFB26B63}" dt="2024-05-26T08:34:47.289" v="7" actId="122"/>
          <ac:spMkLst>
            <pc:docMk/>
            <pc:sldMk cId="0" sldId="268"/>
            <ac:spMk id="2" creationId="{00000000-0000-0000-0000-000000000000}"/>
          </ac:spMkLst>
        </pc:spChg>
        <pc:spChg chg="mod">
          <ac:chgData name="Mira Simeunović" userId="6a9a819127660404" providerId="LiveId" clId="{5AFDEEB3-C90A-4B9D-8DA5-C7C3EFB26B63}" dt="2024-05-26T08:34:58.117" v="8" actId="14100"/>
          <ac:spMkLst>
            <pc:docMk/>
            <pc:sldMk cId="0" sldId="26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03A8774E-648B-4244-AB21-65BE8F15A065}" type="datetimeFigureOut">
              <a:rPr lang="en-US" smtClean="0"/>
              <a:pPr/>
              <a:t>5/26/2024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B3DDA57-2202-4ED6-89A8-CCFCF3AEA1B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A8774E-648B-4244-AB21-65BE8F15A065}" type="datetimeFigureOut">
              <a:rPr lang="en-US" smtClean="0"/>
              <a:pPr/>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DDA57-2202-4ED6-89A8-CCFCF3AEA1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A8774E-648B-4244-AB21-65BE8F15A065}" type="datetimeFigureOut">
              <a:rPr lang="en-US" smtClean="0"/>
              <a:pPr/>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DDA57-2202-4ED6-89A8-CCFCF3AEA1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03A8774E-648B-4244-AB21-65BE8F15A065}" type="datetimeFigureOut">
              <a:rPr lang="en-US" smtClean="0"/>
              <a:pPr/>
              <a:t>5/26/2024</a:t>
            </a:fld>
            <a:endParaRPr lang="en-US"/>
          </a:p>
        </p:txBody>
      </p:sp>
      <p:sp>
        <p:nvSpPr>
          <p:cNvPr id="9" name="Slide Number Placeholder 8"/>
          <p:cNvSpPr>
            <a:spLocks noGrp="1"/>
          </p:cNvSpPr>
          <p:nvPr>
            <p:ph type="sldNum" sz="quarter" idx="15"/>
          </p:nvPr>
        </p:nvSpPr>
        <p:spPr/>
        <p:txBody>
          <a:bodyPr rtlCol="0"/>
          <a:lstStyle/>
          <a:p>
            <a:fld id="{0B3DDA57-2202-4ED6-89A8-CCFCF3AEA1B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3A8774E-648B-4244-AB21-65BE8F15A065}" type="datetimeFigureOut">
              <a:rPr lang="en-US" smtClean="0"/>
              <a:pPr/>
              <a:t>5/26/2024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B3DDA57-2202-4ED6-89A8-CCFCF3AEA1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3A8774E-648B-4244-AB21-65BE8F15A065}" type="datetimeFigureOut">
              <a:rPr lang="en-US" smtClean="0"/>
              <a:pPr/>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DDA57-2202-4ED6-89A8-CCFCF3AEA1B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03A8774E-648B-4244-AB21-65BE8F15A065}" type="datetimeFigureOut">
              <a:rPr lang="en-US" smtClean="0"/>
              <a:pPr/>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DDA57-2202-4ED6-89A8-CCFCF3AEA1B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03A8774E-648B-4244-AB21-65BE8F15A065}" type="datetimeFigureOut">
              <a:rPr lang="en-US" smtClean="0"/>
              <a:pPr/>
              <a:t>5/26/2024</a:t>
            </a:fld>
            <a:endParaRPr lang="en-US"/>
          </a:p>
        </p:txBody>
      </p:sp>
      <p:sp>
        <p:nvSpPr>
          <p:cNvPr id="7" name="Slide Number Placeholder 6"/>
          <p:cNvSpPr>
            <a:spLocks noGrp="1"/>
          </p:cNvSpPr>
          <p:nvPr>
            <p:ph type="sldNum" sz="quarter" idx="11"/>
          </p:nvPr>
        </p:nvSpPr>
        <p:spPr/>
        <p:txBody>
          <a:bodyPr rtlCol="0"/>
          <a:lstStyle/>
          <a:p>
            <a:fld id="{0B3DDA57-2202-4ED6-89A8-CCFCF3AEA1B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8774E-648B-4244-AB21-65BE8F15A065}" type="datetimeFigureOut">
              <a:rPr lang="en-US" smtClean="0"/>
              <a:pPr/>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DDA57-2202-4ED6-89A8-CCFCF3AEA1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03A8774E-648B-4244-AB21-65BE8F15A065}" type="datetimeFigureOut">
              <a:rPr lang="en-US" smtClean="0"/>
              <a:pPr/>
              <a:t>5/26/2024</a:t>
            </a:fld>
            <a:endParaRPr lang="en-US"/>
          </a:p>
        </p:txBody>
      </p:sp>
      <p:sp>
        <p:nvSpPr>
          <p:cNvPr id="22" name="Slide Number Placeholder 21"/>
          <p:cNvSpPr>
            <a:spLocks noGrp="1"/>
          </p:cNvSpPr>
          <p:nvPr>
            <p:ph type="sldNum" sz="quarter" idx="15"/>
          </p:nvPr>
        </p:nvSpPr>
        <p:spPr/>
        <p:txBody>
          <a:bodyPr rtlCol="0"/>
          <a:lstStyle/>
          <a:p>
            <a:fld id="{0B3DDA57-2202-4ED6-89A8-CCFCF3AEA1B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3A8774E-648B-4244-AB21-65BE8F15A065}" type="datetimeFigureOut">
              <a:rPr lang="en-US" smtClean="0"/>
              <a:pPr/>
              <a:t>5/26/2024</a:t>
            </a:fld>
            <a:endParaRPr lang="en-US"/>
          </a:p>
        </p:txBody>
      </p:sp>
      <p:sp>
        <p:nvSpPr>
          <p:cNvPr id="18" name="Slide Number Placeholder 17"/>
          <p:cNvSpPr>
            <a:spLocks noGrp="1"/>
          </p:cNvSpPr>
          <p:nvPr>
            <p:ph type="sldNum" sz="quarter" idx="11"/>
          </p:nvPr>
        </p:nvSpPr>
        <p:spPr/>
        <p:txBody>
          <a:bodyPr rtlCol="0"/>
          <a:lstStyle/>
          <a:p>
            <a:fld id="{0B3DDA57-2202-4ED6-89A8-CCFCF3AEA1B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3A8774E-648B-4244-AB21-65BE8F15A065}" type="datetimeFigureOut">
              <a:rPr lang="en-US" smtClean="0"/>
              <a:pPr/>
              <a:t>5/26/2024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DDA57-2202-4ED6-89A8-CCFCF3AEA1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UTICAJ MEDIJA NA UKUS PUBLIKE</a:t>
            </a:r>
          </a:p>
        </p:txBody>
      </p:sp>
      <p:sp>
        <p:nvSpPr>
          <p:cNvPr id="3" name="Subtitle 2"/>
          <p:cNvSpPr>
            <a:spLocks noGrp="1"/>
          </p:cNvSpPr>
          <p:nvPr>
            <p:ph type="subTitle" idx="1"/>
          </p:nvPr>
        </p:nvSpPr>
        <p:spPr/>
        <p:txBody>
          <a:bodyPr>
            <a:normAutofit fontScale="85000" lnSpcReduction="20000"/>
          </a:bodyPr>
          <a:lstStyle/>
          <a:p>
            <a:r>
              <a:rPr lang="en-US" dirty="0">
                <a:solidFill>
                  <a:schemeClr val="tx1"/>
                </a:solidFill>
              </a:rPr>
              <a:t>Ksenija </a:t>
            </a:r>
            <a:r>
              <a:rPr lang="en-US" dirty="0" err="1">
                <a:solidFill>
                  <a:schemeClr val="tx1"/>
                </a:solidFill>
              </a:rPr>
              <a:t>Filipovski</a:t>
            </a:r>
            <a:endParaRPr lang="en-US" dirty="0">
              <a:solidFill>
                <a:schemeClr val="tx1"/>
              </a:solidFill>
            </a:endParaRPr>
          </a:p>
          <a:p>
            <a:r>
              <a:rPr lang="en-US" dirty="0" err="1">
                <a:solidFill>
                  <a:schemeClr val="tx1"/>
                </a:solidFill>
              </a:rPr>
              <a:t>Nikolina</a:t>
            </a:r>
            <a:r>
              <a:rPr lang="en-US" dirty="0">
                <a:solidFill>
                  <a:schemeClr val="tx1"/>
                </a:solidFill>
              </a:rPr>
              <a:t> </a:t>
            </a:r>
            <a:r>
              <a:rPr lang="en-US" dirty="0" err="1">
                <a:solidFill>
                  <a:schemeClr val="tx1"/>
                </a:solidFill>
              </a:rPr>
              <a:t>Djordjević</a:t>
            </a:r>
            <a:endParaRPr lang="en-US" dirty="0">
              <a:solidFill>
                <a:schemeClr val="tx1"/>
              </a:solidFill>
            </a:endParaRPr>
          </a:p>
          <a:p>
            <a:r>
              <a:rPr lang="en-US" dirty="0">
                <a:solidFill>
                  <a:schemeClr val="tx1"/>
                </a:solidFill>
              </a:rPr>
              <a:t>Tamara </a:t>
            </a:r>
            <a:r>
              <a:rPr lang="en-US" dirty="0" err="1">
                <a:solidFill>
                  <a:schemeClr val="tx1"/>
                </a:solidFill>
              </a:rPr>
              <a:t>Poljak</a:t>
            </a:r>
            <a:endParaRPr lang="en-US" dirty="0">
              <a:solidFill>
                <a:schemeClr val="tx1"/>
              </a:solidFill>
            </a:endParaRPr>
          </a:p>
          <a:p>
            <a:r>
              <a:rPr lang="en-US" dirty="0" err="1">
                <a:solidFill>
                  <a:schemeClr val="tx1"/>
                </a:solidFill>
              </a:rPr>
              <a:t>Milica</a:t>
            </a:r>
            <a:r>
              <a:rPr lang="en-US" dirty="0">
                <a:solidFill>
                  <a:schemeClr val="tx1"/>
                </a:solidFill>
              </a:rPr>
              <a:t> </a:t>
            </a:r>
            <a:r>
              <a:rPr lang="en-US" dirty="0" err="1">
                <a:solidFill>
                  <a:schemeClr val="tx1"/>
                </a:solidFill>
              </a:rPr>
              <a:t>Tomić</a:t>
            </a:r>
            <a:endParaRPr lang="en-US" dirty="0">
              <a:solidFill>
                <a:schemeClr val="tx1"/>
              </a:solidFill>
            </a:endParaRPr>
          </a:p>
          <a:p>
            <a:r>
              <a:rPr lang="en-US" dirty="0">
                <a:solidFill>
                  <a:schemeClr val="tx1"/>
                </a:solidFill>
              </a:rPr>
              <a:t>Lena </a:t>
            </a:r>
            <a:r>
              <a:rPr lang="en-US" dirty="0" err="1">
                <a:solidFill>
                  <a:schemeClr val="tx1"/>
                </a:solidFill>
              </a:rPr>
              <a:t>Milosavljević</a:t>
            </a:r>
            <a:r>
              <a:rPr lang="en-US" dirty="0">
                <a:solidFill>
                  <a:schemeClr val="tx1"/>
                </a:solidFill>
              </a:rPr>
              <a:t>  II/5</a:t>
            </a:r>
          </a:p>
          <a:p>
            <a:endParaRPr lang="en-US" dirty="0">
              <a:solidFill>
                <a:srgbClr val="FF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2214546" y="428604"/>
            <a:ext cx="5600700" cy="3011487"/>
          </a:xfrm>
          <a:prstGeom prst="rect">
            <a:avLst/>
          </a:prstGeom>
          <a:noFill/>
          <a:ln w="9525">
            <a:noFill/>
            <a:miter lim="800000"/>
            <a:headEnd/>
            <a:tailEnd/>
          </a:ln>
          <a:effectLst/>
        </p:spPr>
      </p:pic>
    </p:spTree>
  </p:cSld>
  <p:clrMapOvr>
    <a:masterClrMapping/>
  </p:clrMapOvr>
  <p:transition>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IZ UGLA MEDIJA</a:t>
            </a:r>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vi-VN" dirty="0"/>
              <a:t>Kako mediji utiču na ukus publike?</a:t>
            </a:r>
          </a:p>
          <a:p>
            <a:pPr marL="514350" indent="-514350">
              <a:buNone/>
            </a:pPr>
            <a:r>
              <a:rPr lang="en-US" dirty="0"/>
              <a:t>     “</a:t>
            </a:r>
            <a:r>
              <a:rPr lang="vi-VN" dirty="0"/>
              <a:t>Urednici medija često kažu da oni ne utiču na ukus publike, već publici koja ima oformljen ukus daju ono što ona sama želi. U večitoj raspravi o tome šta je starije, ukus publike ili uređivačka politika medija, već se dugo vrtimo u začaranom krugu. Moje 15-godišnje iskustvo u brojnim štampanim i onlajn medijima dokaz je da postoje obe prakse, a koliko je daleko jedan medij spreman da ode u  zadovoljavanju ukusa publike, zavisi isključivo od trenutne uređivačke politike.</a:t>
            </a:r>
            <a:r>
              <a:rPr lang="en-US" dirty="0"/>
              <a:t>”</a:t>
            </a:r>
            <a:r>
              <a:rPr lang="vi-VN" dirty="0"/>
              <a:t> </a:t>
            </a:r>
          </a:p>
          <a:p>
            <a:pPr marL="514350" indent="-514350">
              <a:buNone/>
            </a:pPr>
            <a:r>
              <a:rPr lang="vi-VN" dirty="0"/>
              <a:t>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500694" y="214290"/>
            <a:ext cx="3174361" cy="1785950"/>
          </a:xfrm>
          <a:prstGeom prst="rect">
            <a:avLst/>
          </a:prstGeom>
          <a:noFill/>
          <a:ln w="9525">
            <a:noFill/>
            <a:miter lim="800000"/>
            <a:headEnd/>
            <a:tailEnd/>
          </a:ln>
          <a:effectLst/>
        </p:spPr>
      </p:pic>
    </p:spTree>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IZ UGLA MEDIJA</a:t>
            </a:r>
          </a:p>
        </p:txBody>
      </p:sp>
      <p:sp>
        <p:nvSpPr>
          <p:cNvPr id="3" name="Content Placeholder 2"/>
          <p:cNvSpPr>
            <a:spLocks noGrp="1"/>
          </p:cNvSpPr>
          <p:nvPr>
            <p:ph sz="quarter" idx="1"/>
          </p:nvPr>
        </p:nvSpPr>
        <p:spPr/>
        <p:txBody>
          <a:bodyPr>
            <a:noAutofit/>
          </a:bodyPr>
          <a:lstStyle/>
          <a:p>
            <a:pPr>
              <a:buNone/>
            </a:pPr>
            <a:r>
              <a:rPr lang="en-US" sz="2000" dirty="0"/>
              <a:t>   2. </a:t>
            </a:r>
            <a:r>
              <a:rPr lang="it-IT" sz="2000" dirty="0"/>
              <a:t>Čime se vi kao magazin vodite?</a:t>
            </a:r>
          </a:p>
          <a:p>
            <a:pPr>
              <a:buNone/>
            </a:pPr>
            <a:r>
              <a:rPr lang="it-IT" sz="2000" dirty="0"/>
              <a:t>   “Nezahvalno je porediti specijalizovane medije i informativne, jer je tržište na kom se "takmiče" drugačije, pa su samim tim i pravila igre drugačija. Portal BIZLife nikada ne bi mogao da se takmiči po čitanosti sa vodećim informativnim njuz sajtovima, pa samim tim nema obavezu da juri svaki mogući klik, već više igra na kvalitet sadržaja. BIZLife se ne obraća svima, već užoj grupi ljudi koju zanimaju poslovne vesti, biznis saveti, ekonomska kretanja, uz deo laganijeg, podjednako kvalitetnog, sadržaja. U skladu sa tim, mi se vodimo time da ne preskočimo važne vesti dana, ali da publici damo priliku da pročitaju i najzanimljivije vesti iz gore navedenih oblasti. Oni koji traže jeftinu zabavu znaju da je na našem sajtu neće naći, pa verovatno ne znaju ni da postoji BIZLife, što je sasvim u redu.” </a:t>
            </a:r>
          </a:p>
          <a:p>
            <a:pPr>
              <a:buNone/>
            </a:pPr>
            <a:r>
              <a:rPr lang="it-IT" sz="2000" dirty="0"/>
              <a:t> </a:t>
            </a:r>
            <a:endParaRPr lang="en-US" sz="2000" dirty="0"/>
          </a:p>
        </p:txBody>
      </p:sp>
      <p:sp>
        <p:nvSpPr>
          <p:cNvPr id="10242" name="AutoShape 2" descr="Početna"/>
          <p:cNvSpPr>
            <a:spLocks noChangeAspect="1" noChangeArrowheads="1"/>
          </p:cNvSpPr>
          <p:nvPr/>
        </p:nvSpPr>
        <p:spPr bwMode="auto">
          <a:xfrm>
            <a:off x="155575" y="-296863"/>
            <a:ext cx="3429000" cy="619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Početna"/>
          <p:cNvSpPr>
            <a:spLocks noChangeAspect="1" noChangeArrowheads="1"/>
          </p:cNvSpPr>
          <p:nvPr/>
        </p:nvSpPr>
        <p:spPr bwMode="auto">
          <a:xfrm>
            <a:off x="155575" y="-296863"/>
            <a:ext cx="3429000" cy="619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2" cstate="print"/>
          <a:srcRect/>
          <a:stretch>
            <a:fillRect/>
          </a:stretch>
        </p:blipFill>
        <p:spPr bwMode="auto">
          <a:xfrm>
            <a:off x="4429124" y="785794"/>
            <a:ext cx="3848082" cy="685118"/>
          </a:xfrm>
          <a:prstGeom prst="rect">
            <a:avLst/>
          </a:prstGeom>
          <a:noFill/>
          <a:ln w="9525">
            <a:noFill/>
            <a:miter lim="800000"/>
            <a:headEnd/>
            <a:tailEnd/>
          </a:ln>
          <a:effectLst/>
        </p:spPr>
      </p:pic>
    </p:spTree>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IZ UGLA MEDIJA</a:t>
            </a:r>
          </a:p>
        </p:txBody>
      </p:sp>
      <p:sp>
        <p:nvSpPr>
          <p:cNvPr id="3" name="Content Placeholder 2"/>
          <p:cNvSpPr>
            <a:spLocks noGrp="1"/>
          </p:cNvSpPr>
          <p:nvPr>
            <p:ph sz="quarter" idx="1"/>
          </p:nvPr>
        </p:nvSpPr>
        <p:spPr>
          <a:xfrm>
            <a:off x="285720" y="1600200"/>
            <a:ext cx="8401080" cy="5043510"/>
          </a:xfrm>
        </p:spPr>
        <p:txBody>
          <a:bodyPr>
            <a:normAutofit/>
          </a:bodyPr>
          <a:lstStyle/>
          <a:p>
            <a:pPr>
              <a:buNone/>
            </a:pPr>
            <a:r>
              <a:rPr lang="en-US" dirty="0"/>
              <a:t>  3. </a:t>
            </a:r>
            <a:r>
              <a:rPr lang="en-US" dirty="0" err="1"/>
              <a:t>Da</a:t>
            </a:r>
            <a:r>
              <a:rPr lang="en-US" dirty="0"/>
              <a:t> </a:t>
            </a:r>
            <a:r>
              <a:rPr lang="en-US" dirty="0" err="1"/>
              <a:t>li</a:t>
            </a:r>
            <a:r>
              <a:rPr lang="en-US" dirty="0"/>
              <a:t> </a:t>
            </a:r>
            <a:r>
              <a:rPr lang="en-US" dirty="0" err="1"/>
              <a:t>vaš</a:t>
            </a:r>
            <a:r>
              <a:rPr lang="en-US" dirty="0"/>
              <a:t> portal </a:t>
            </a:r>
            <a:r>
              <a:rPr lang="en-US" dirty="0" err="1"/>
              <a:t>utiče</a:t>
            </a:r>
            <a:r>
              <a:rPr lang="en-US" dirty="0"/>
              <a:t> </a:t>
            </a:r>
            <a:r>
              <a:rPr lang="en-US" dirty="0" err="1"/>
              <a:t>na</a:t>
            </a:r>
            <a:r>
              <a:rPr lang="en-US" dirty="0"/>
              <a:t> </a:t>
            </a:r>
            <a:r>
              <a:rPr lang="en-US" dirty="0" err="1"/>
              <a:t>čitaoce</a:t>
            </a:r>
            <a:r>
              <a:rPr lang="en-US" dirty="0"/>
              <a:t> </a:t>
            </a:r>
            <a:r>
              <a:rPr lang="en-US" dirty="0" err="1"/>
              <a:t>i</a:t>
            </a:r>
            <a:r>
              <a:rPr lang="en-US" dirty="0"/>
              <a:t> </a:t>
            </a:r>
            <a:r>
              <a:rPr lang="en-US" dirty="0" err="1"/>
              <a:t>na</a:t>
            </a:r>
            <a:r>
              <a:rPr lang="en-US" dirty="0"/>
              <a:t> </a:t>
            </a:r>
            <a:r>
              <a:rPr lang="en-US" dirty="0" err="1"/>
              <a:t>koji</a:t>
            </a:r>
            <a:r>
              <a:rPr lang="en-US" dirty="0"/>
              <a:t> </a:t>
            </a:r>
            <a:r>
              <a:rPr lang="en-US" dirty="0" err="1"/>
              <a:t>način</a:t>
            </a:r>
            <a:r>
              <a:rPr lang="en-US" dirty="0"/>
              <a:t>?</a:t>
            </a:r>
          </a:p>
          <a:p>
            <a:pPr>
              <a:buNone/>
            </a:pPr>
            <a:r>
              <a:rPr lang="en-US" dirty="0"/>
              <a:t>  “</a:t>
            </a:r>
            <a:r>
              <a:rPr lang="en-US" dirty="0" err="1"/>
              <a:t>Svi</a:t>
            </a:r>
            <a:r>
              <a:rPr lang="en-US" dirty="0"/>
              <a:t> mi </a:t>
            </a:r>
            <a:r>
              <a:rPr lang="en-US" dirty="0" err="1"/>
              <a:t>koji</a:t>
            </a:r>
            <a:r>
              <a:rPr lang="en-US" dirty="0"/>
              <a:t> se </a:t>
            </a:r>
            <a:r>
              <a:rPr lang="en-US" dirty="0" err="1"/>
              <a:t>bavimo</a:t>
            </a:r>
            <a:r>
              <a:rPr lang="en-US" dirty="0"/>
              <a:t> </a:t>
            </a:r>
            <a:r>
              <a:rPr lang="en-US" dirty="0" err="1"/>
              <a:t>novinarstvom</a:t>
            </a:r>
            <a:r>
              <a:rPr lang="en-US" dirty="0"/>
              <a:t> se </a:t>
            </a:r>
            <a:r>
              <a:rPr lang="en-US" dirty="0" err="1"/>
              <a:t>nadamo</a:t>
            </a:r>
            <a:r>
              <a:rPr lang="en-US" dirty="0"/>
              <a:t> </a:t>
            </a:r>
            <a:r>
              <a:rPr lang="en-US" dirty="0" err="1"/>
              <a:t>da</a:t>
            </a:r>
            <a:r>
              <a:rPr lang="en-US" dirty="0"/>
              <a:t> </a:t>
            </a:r>
            <a:r>
              <a:rPr lang="en-US" dirty="0" err="1"/>
              <a:t>naš</a:t>
            </a:r>
            <a:r>
              <a:rPr lang="en-US" dirty="0"/>
              <a:t> </a:t>
            </a:r>
            <a:r>
              <a:rPr lang="en-US" dirty="0" err="1"/>
              <a:t>rad</a:t>
            </a:r>
            <a:r>
              <a:rPr lang="en-US" dirty="0"/>
              <a:t> </a:t>
            </a:r>
            <a:r>
              <a:rPr lang="en-US" dirty="0" err="1"/>
              <a:t>utiče</a:t>
            </a:r>
            <a:r>
              <a:rPr lang="en-US" dirty="0"/>
              <a:t> </a:t>
            </a:r>
            <a:r>
              <a:rPr lang="en-US" dirty="0" err="1"/>
              <a:t>na</a:t>
            </a:r>
            <a:r>
              <a:rPr lang="en-US" dirty="0"/>
              <a:t> </a:t>
            </a:r>
            <a:r>
              <a:rPr lang="en-US" dirty="0" err="1"/>
              <a:t>čitaoce</a:t>
            </a:r>
            <a:r>
              <a:rPr lang="en-US" dirty="0"/>
              <a:t>. Ono </a:t>
            </a:r>
            <a:r>
              <a:rPr lang="en-US" dirty="0" err="1"/>
              <a:t>što</a:t>
            </a:r>
            <a:r>
              <a:rPr lang="en-US" dirty="0"/>
              <a:t> </a:t>
            </a:r>
            <a:r>
              <a:rPr lang="en-US" dirty="0" err="1"/>
              <a:t>možemo</a:t>
            </a:r>
            <a:r>
              <a:rPr lang="en-US" dirty="0"/>
              <a:t> </a:t>
            </a:r>
            <a:r>
              <a:rPr lang="en-US" dirty="0" err="1"/>
              <a:t>da</a:t>
            </a:r>
            <a:r>
              <a:rPr lang="en-US" dirty="0"/>
              <a:t> </a:t>
            </a:r>
            <a:r>
              <a:rPr lang="en-US" dirty="0" err="1"/>
              <a:t>vidimo</a:t>
            </a:r>
            <a:r>
              <a:rPr lang="en-US" dirty="0"/>
              <a:t> </a:t>
            </a:r>
            <a:r>
              <a:rPr lang="en-US" dirty="0" err="1"/>
              <a:t>su</a:t>
            </a:r>
            <a:r>
              <a:rPr lang="en-US" dirty="0"/>
              <a:t> </a:t>
            </a:r>
            <a:r>
              <a:rPr lang="en-US" dirty="0" err="1"/>
              <a:t>komentari</a:t>
            </a:r>
            <a:r>
              <a:rPr lang="en-US" dirty="0"/>
              <a:t> </a:t>
            </a:r>
            <a:r>
              <a:rPr lang="en-US" dirty="0" err="1"/>
              <a:t>na</a:t>
            </a:r>
            <a:r>
              <a:rPr lang="en-US" dirty="0"/>
              <a:t> </a:t>
            </a:r>
            <a:r>
              <a:rPr lang="en-US" dirty="0" err="1"/>
              <a:t>društvenim</a:t>
            </a:r>
            <a:r>
              <a:rPr lang="en-US" dirty="0"/>
              <a:t> </a:t>
            </a:r>
            <a:r>
              <a:rPr lang="en-US" dirty="0" err="1"/>
              <a:t>mrežama</a:t>
            </a:r>
            <a:r>
              <a:rPr lang="en-US" dirty="0"/>
              <a:t> </a:t>
            </a:r>
            <a:r>
              <a:rPr lang="en-US" dirty="0" err="1"/>
              <a:t>i</a:t>
            </a:r>
            <a:r>
              <a:rPr lang="en-US" dirty="0"/>
              <a:t> </a:t>
            </a:r>
            <a:r>
              <a:rPr lang="en-US" dirty="0" err="1"/>
              <a:t>na</a:t>
            </a:r>
            <a:r>
              <a:rPr lang="en-US" dirty="0"/>
              <a:t> </a:t>
            </a:r>
            <a:r>
              <a:rPr lang="en-US" dirty="0" err="1"/>
              <a:t>samom</a:t>
            </a:r>
            <a:r>
              <a:rPr lang="en-US" dirty="0"/>
              <a:t> </a:t>
            </a:r>
            <a:r>
              <a:rPr lang="en-US" dirty="0" err="1"/>
              <a:t>sajtu</a:t>
            </a:r>
            <a:r>
              <a:rPr lang="en-US" dirty="0"/>
              <a:t>, a </a:t>
            </a:r>
            <a:r>
              <a:rPr lang="en-US" dirty="0" err="1"/>
              <a:t>koji</a:t>
            </a:r>
            <a:r>
              <a:rPr lang="en-US" dirty="0"/>
              <a:t> </a:t>
            </a:r>
            <a:r>
              <a:rPr lang="en-US" dirty="0" err="1"/>
              <a:t>su</a:t>
            </a:r>
            <a:r>
              <a:rPr lang="en-US" dirty="0"/>
              <a:t> </a:t>
            </a:r>
            <a:r>
              <a:rPr lang="en-US" dirty="0" err="1"/>
              <a:t>najčešće</a:t>
            </a:r>
            <a:r>
              <a:rPr lang="en-US" dirty="0"/>
              <a:t> </a:t>
            </a:r>
            <a:r>
              <a:rPr lang="en-US" dirty="0" err="1"/>
              <a:t>pozitivni</a:t>
            </a:r>
            <a:r>
              <a:rPr lang="en-US" dirty="0"/>
              <a:t>. </a:t>
            </a:r>
            <a:r>
              <a:rPr lang="en-US" dirty="0" err="1"/>
              <a:t>Naši</a:t>
            </a:r>
            <a:r>
              <a:rPr lang="en-US" dirty="0"/>
              <a:t> </a:t>
            </a:r>
            <a:r>
              <a:rPr lang="en-US" dirty="0" err="1"/>
              <a:t>čitaoci</a:t>
            </a:r>
            <a:r>
              <a:rPr lang="en-US" dirty="0"/>
              <a:t> </a:t>
            </a:r>
            <a:r>
              <a:rPr lang="en-US" dirty="0" err="1"/>
              <a:t>posebno</a:t>
            </a:r>
            <a:r>
              <a:rPr lang="en-US" dirty="0"/>
              <a:t> vole </a:t>
            </a:r>
            <a:r>
              <a:rPr lang="en-US" dirty="0" err="1"/>
              <a:t>naše</a:t>
            </a:r>
            <a:r>
              <a:rPr lang="en-US" dirty="0"/>
              <a:t> </a:t>
            </a:r>
            <a:r>
              <a:rPr lang="en-US" dirty="0" err="1"/>
              <a:t>društvene</a:t>
            </a:r>
            <a:r>
              <a:rPr lang="en-US" dirty="0"/>
              <a:t> </a:t>
            </a:r>
            <a:r>
              <a:rPr lang="en-US" dirty="0" err="1"/>
              <a:t>mreže</a:t>
            </a:r>
            <a:r>
              <a:rPr lang="en-US" dirty="0"/>
              <a:t> </a:t>
            </a:r>
            <a:r>
              <a:rPr lang="en-US" dirty="0" err="1"/>
              <a:t>na</a:t>
            </a:r>
            <a:r>
              <a:rPr lang="en-US" dirty="0"/>
              <a:t> </a:t>
            </a:r>
            <a:r>
              <a:rPr lang="en-US" dirty="0" err="1"/>
              <a:t>kojima</a:t>
            </a:r>
            <a:r>
              <a:rPr lang="en-US" dirty="0"/>
              <a:t> se </a:t>
            </a:r>
            <a:r>
              <a:rPr lang="en-US" dirty="0" err="1"/>
              <a:t>na</a:t>
            </a:r>
            <a:r>
              <a:rPr lang="en-US" dirty="0"/>
              <a:t> </a:t>
            </a:r>
            <a:r>
              <a:rPr lang="en-US" dirty="0" err="1"/>
              <a:t>još</a:t>
            </a:r>
            <a:r>
              <a:rPr lang="en-US" dirty="0"/>
              <a:t> </a:t>
            </a:r>
            <a:r>
              <a:rPr lang="en-US" dirty="0" err="1"/>
              <a:t>prijemčljiviji</a:t>
            </a:r>
            <a:r>
              <a:rPr lang="en-US" dirty="0"/>
              <a:t> </a:t>
            </a:r>
            <a:r>
              <a:rPr lang="en-US" dirty="0" err="1"/>
              <a:t>način</a:t>
            </a:r>
            <a:r>
              <a:rPr lang="en-US" dirty="0"/>
              <a:t> </a:t>
            </a:r>
            <a:r>
              <a:rPr lang="en-US" dirty="0" err="1"/>
              <a:t>neke</a:t>
            </a:r>
            <a:r>
              <a:rPr lang="en-US" dirty="0"/>
              <a:t> </a:t>
            </a:r>
            <a:r>
              <a:rPr lang="en-US" dirty="0" err="1"/>
              <a:t>biznis</a:t>
            </a:r>
            <a:r>
              <a:rPr lang="en-US" dirty="0"/>
              <a:t> </a:t>
            </a:r>
            <a:r>
              <a:rPr lang="en-US" dirty="0" err="1"/>
              <a:t>teme</a:t>
            </a:r>
            <a:r>
              <a:rPr lang="en-US" dirty="0"/>
              <a:t> </a:t>
            </a:r>
            <a:r>
              <a:rPr lang="en-US" dirty="0" err="1"/>
              <a:t>približavaju</a:t>
            </a:r>
            <a:r>
              <a:rPr lang="en-US" dirty="0"/>
              <a:t> </a:t>
            </a:r>
            <a:r>
              <a:rPr lang="en-US" dirty="0" err="1"/>
              <a:t>ljudima</a:t>
            </a:r>
            <a:r>
              <a:rPr lang="en-US" dirty="0"/>
              <a:t> </a:t>
            </a:r>
            <a:r>
              <a:rPr lang="en-US" dirty="0" err="1"/>
              <a:t>kojima</a:t>
            </a:r>
            <a:r>
              <a:rPr lang="en-US" dirty="0"/>
              <a:t> </a:t>
            </a:r>
            <a:r>
              <a:rPr lang="en-US" dirty="0" err="1"/>
              <a:t>ekonomija</a:t>
            </a:r>
            <a:r>
              <a:rPr lang="en-US" dirty="0"/>
              <a:t> "</a:t>
            </a:r>
            <a:r>
              <a:rPr lang="en-US" dirty="0" err="1"/>
              <a:t>nije</a:t>
            </a:r>
            <a:r>
              <a:rPr lang="en-US" dirty="0"/>
              <a:t> u </a:t>
            </a:r>
            <a:r>
              <a:rPr lang="en-US" dirty="0" err="1"/>
              <a:t>krvi</a:t>
            </a:r>
            <a:r>
              <a:rPr lang="en-US" dirty="0"/>
              <a:t>".</a:t>
            </a:r>
          </a:p>
          <a:p>
            <a:pPr>
              <a:buNone/>
            </a:pPr>
            <a:r>
              <a:rPr lang="en-US" sz="2400" dirty="0"/>
              <a:t>     </a:t>
            </a:r>
            <a:r>
              <a:rPr lang="en-US" sz="2400" dirty="0" err="1">
                <a:solidFill>
                  <a:srgbClr val="FF0000"/>
                </a:solidFill>
              </a:rPr>
              <a:t>Gorica</a:t>
            </a:r>
            <a:r>
              <a:rPr lang="en-US" sz="2400" dirty="0">
                <a:solidFill>
                  <a:srgbClr val="FF0000"/>
                </a:solidFill>
              </a:rPr>
              <a:t> </a:t>
            </a:r>
            <a:r>
              <a:rPr lang="en-US" sz="2400" dirty="0" err="1">
                <a:solidFill>
                  <a:srgbClr val="FF0000"/>
                </a:solidFill>
              </a:rPr>
              <a:t>Mitrović</a:t>
            </a:r>
            <a:r>
              <a:rPr lang="en-US" sz="2400" dirty="0">
                <a:solidFill>
                  <a:srgbClr val="FF0000"/>
                </a:solidFill>
              </a:rPr>
              <a:t>, </a:t>
            </a:r>
            <a:r>
              <a:rPr lang="en-US" sz="2400" dirty="0" err="1">
                <a:solidFill>
                  <a:srgbClr val="FF0000"/>
                </a:solidFill>
              </a:rPr>
              <a:t>izvršna</a:t>
            </a:r>
            <a:r>
              <a:rPr lang="en-US" sz="2400" dirty="0">
                <a:solidFill>
                  <a:srgbClr val="FF0000"/>
                </a:solidFill>
              </a:rPr>
              <a:t> </a:t>
            </a:r>
            <a:r>
              <a:rPr lang="en-US" sz="2400" dirty="0" err="1">
                <a:solidFill>
                  <a:srgbClr val="FF0000"/>
                </a:solidFill>
              </a:rPr>
              <a:t>urednica</a:t>
            </a:r>
            <a:r>
              <a:rPr lang="en-US" sz="2400" dirty="0">
                <a:solidFill>
                  <a:srgbClr val="FF0000"/>
                </a:solidFill>
              </a:rPr>
              <a:t> </a:t>
            </a:r>
            <a:r>
              <a:rPr lang="en-US" sz="2400" dirty="0" err="1">
                <a:solidFill>
                  <a:srgbClr val="FF0000"/>
                </a:solidFill>
              </a:rPr>
              <a:t>BIZLife</a:t>
            </a:r>
            <a:r>
              <a:rPr lang="en-US" sz="2400" dirty="0">
                <a:solidFill>
                  <a:srgbClr val="FF0000"/>
                </a:solidFill>
              </a:rPr>
              <a:t> </a:t>
            </a:r>
            <a:r>
              <a:rPr lang="en-US" sz="2400" dirty="0" err="1">
                <a:solidFill>
                  <a:srgbClr val="FF0000"/>
                </a:solidFill>
              </a:rPr>
              <a:t>portala</a:t>
            </a:r>
            <a:endParaRPr lang="en-US" sz="2400" dirty="0">
              <a:solidFill>
                <a:srgbClr val="FF0000"/>
              </a:solidFill>
            </a:endParaRPr>
          </a:p>
        </p:txBody>
      </p:sp>
    </p:spTree>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5500710" cy="2053590"/>
          </a:xfrm>
        </p:spPr>
        <p:txBody>
          <a:bodyPr/>
          <a:lstStyle/>
          <a:p>
            <a:pPr algn="ctr"/>
            <a:r>
              <a:rPr lang="en-US" dirty="0"/>
              <a:t>HVALA VAM NA PAŽNJI!</a:t>
            </a:r>
          </a:p>
        </p:txBody>
      </p:sp>
      <p:sp>
        <p:nvSpPr>
          <p:cNvPr id="3" name="Text Placeholder 2"/>
          <p:cNvSpPr>
            <a:spLocks noGrp="1"/>
          </p:cNvSpPr>
          <p:nvPr>
            <p:ph type="body" idx="1"/>
          </p:nvPr>
        </p:nvSpPr>
        <p:spPr>
          <a:xfrm>
            <a:off x="2316824" y="4996896"/>
            <a:ext cx="5469886" cy="1371600"/>
          </a:xfrm>
        </p:spPr>
        <p:txBody>
          <a:bodyPr>
            <a:normAutofit fontScale="85000" lnSpcReduction="20000"/>
          </a:bodyPr>
          <a:lstStyle/>
          <a:p>
            <a:pPr algn="ctr"/>
            <a:r>
              <a:rPr lang="en-US" dirty="0"/>
              <a:t>Ksenija </a:t>
            </a:r>
            <a:r>
              <a:rPr lang="en-US" dirty="0" err="1"/>
              <a:t>Filipovski</a:t>
            </a:r>
            <a:endParaRPr lang="en-US" dirty="0"/>
          </a:p>
          <a:p>
            <a:pPr algn="ctr"/>
            <a:r>
              <a:rPr lang="en-US" dirty="0" err="1"/>
              <a:t>Nikolina</a:t>
            </a:r>
            <a:r>
              <a:rPr lang="en-US" dirty="0"/>
              <a:t> </a:t>
            </a:r>
            <a:r>
              <a:rPr lang="en-US" dirty="0" err="1"/>
              <a:t>Djordjević</a:t>
            </a:r>
            <a:endParaRPr lang="en-US" dirty="0"/>
          </a:p>
          <a:p>
            <a:pPr algn="ctr"/>
            <a:r>
              <a:rPr lang="en-US" dirty="0"/>
              <a:t>Tamara </a:t>
            </a:r>
            <a:r>
              <a:rPr lang="en-US" dirty="0" err="1"/>
              <a:t>Poljak</a:t>
            </a:r>
            <a:endParaRPr lang="en-US" dirty="0"/>
          </a:p>
          <a:p>
            <a:pPr algn="ctr"/>
            <a:r>
              <a:rPr lang="en-US" dirty="0"/>
              <a:t>Milica </a:t>
            </a:r>
            <a:r>
              <a:rPr lang="en-US" dirty="0" err="1"/>
              <a:t>Tomić</a:t>
            </a:r>
            <a:endParaRPr lang="en-US" dirty="0"/>
          </a:p>
          <a:p>
            <a:pPr algn="ctr"/>
            <a:r>
              <a:rPr lang="en-US" dirty="0"/>
              <a:t>Lena </a:t>
            </a:r>
            <a:r>
              <a:rPr lang="en-US" dirty="0" err="1"/>
              <a:t>Milosavljević</a:t>
            </a:r>
            <a:r>
              <a:rPr lang="en-US" dirty="0"/>
              <a:t>  II/5</a:t>
            </a:r>
          </a:p>
          <a:p>
            <a:pPr algn="ctr"/>
            <a:endParaRPr lang="en-US" dirty="0"/>
          </a:p>
        </p:txBody>
      </p:sp>
      <p:pic>
        <p:nvPicPr>
          <p:cNvPr id="7170" name="Picture 2" descr="C:\Users\Vladica\Downloads\1697572793228355.gif"/>
          <p:cNvPicPr>
            <a:picLocks noChangeAspect="1" noChangeArrowheads="1"/>
          </p:cNvPicPr>
          <p:nvPr/>
        </p:nvPicPr>
        <p:blipFill>
          <a:blip r:embed="rId2" cstate="print"/>
          <a:srcRect/>
          <a:stretch>
            <a:fillRect/>
          </a:stretch>
        </p:blipFill>
        <p:spPr bwMode="auto">
          <a:xfrm>
            <a:off x="2285984" y="785794"/>
            <a:ext cx="5500726" cy="3455792"/>
          </a:xfrm>
          <a:prstGeom prst="rect">
            <a:avLst/>
          </a:prstGeom>
          <a:noFill/>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UVOD</a:t>
            </a:r>
          </a:p>
        </p:txBody>
      </p:sp>
      <p:sp>
        <p:nvSpPr>
          <p:cNvPr id="3" name="Content Placeholder 2"/>
          <p:cNvSpPr>
            <a:spLocks noGrp="1"/>
          </p:cNvSpPr>
          <p:nvPr>
            <p:ph sz="quarter" idx="1"/>
          </p:nvPr>
        </p:nvSpPr>
        <p:spPr/>
        <p:txBody>
          <a:bodyPr/>
          <a:lstStyle/>
          <a:p>
            <a:pPr marL="514350" indent="-514350"/>
            <a:r>
              <a:rPr lang="en-US" dirty="0" err="1"/>
              <a:t>Različiti</a:t>
            </a:r>
            <a:r>
              <a:rPr lang="en-US" dirty="0"/>
              <a:t> </a:t>
            </a:r>
            <a:r>
              <a:rPr lang="en-US" dirty="0" err="1"/>
              <a:t>medijski</a:t>
            </a:r>
            <a:r>
              <a:rPr lang="en-US" dirty="0"/>
              <a:t> </a:t>
            </a:r>
            <a:r>
              <a:rPr lang="en-US" dirty="0" err="1"/>
              <a:t>kanali</a:t>
            </a:r>
            <a:r>
              <a:rPr lang="en-US" dirty="0"/>
              <a:t>:</a:t>
            </a:r>
          </a:p>
          <a:p>
            <a:pPr marL="514350" indent="-514350">
              <a:buNone/>
            </a:pPr>
            <a:endParaRPr lang="en-US" dirty="0"/>
          </a:p>
          <a:p>
            <a:pPr marL="514350" indent="-514350">
              <a:buFont typeface="+mj-lt"/>
              <a:buAutoNum type="arabicPeriod"/>
            </a:pPr>
            <a:r>
              <a:rPr lang="en-US" dirty="0"/>
              <a:t>TELEVIZIJA</a:t>
            </a:r>
          </a:p>
          <a:p>
            <a:pPr marL="514350" indent="-514350">
              <a:buFont typeface="+mj-lt"/>
              <a:buAutoNum type="arabicPeriod"/>
            </a:pPr>
            <a:r>
              <a:rPr lang="en-US" dirty="0"/>
              <a:t>RADIO</a:t>
            </a:r>
          </a:p>
          <a:p>
            <a:pPr marL="514350" indent="-514350">
              <a:buFont typeface="+mj-lt"/>
              <a:buAutoNum type="arabicPeriod"/>
            </a:pPr>
            <a:r>
              <a:rPr lang="en-US" dirty="0"/>
              <a:t>ŠTAMPA</a:t>
            </a:r>
          </a:p>
          <a:p>
            <a:pPr marL="514350" indent="-514350">
              <a:buFont typeface="+mj-lt"/>
              <a:buAutoNum type="arabicPeriod"/>
            </a:pPr>
            <a:r>
              <a:rPr lang="en-US" dirty="0"/>
              <a:t>INTERNET</a:t>
            </a:r>
          </a:p>
        </p:txBody>
      </p:sp>
      <p:pic>
        <p:nvPicPr>
          <p:cNvPr id="1027" name="Picture 3"/>
          <p:cNvPicPr>
            <a:picLocks noChangeAspect="1" noChangeArrowheads="1"/>
          </p:cNvPicPr>
          <p:nvPr/>
        </p:nvPicPr>
        <p:blipFill>
          <a:blip r:embed="rId2" cstate="print"/>
          <a:srcRect/>
          <a:stretch>
            <a:fillRect/>
          </a:stretch>
        </p:blipFill>
        <p:spPr bwMode="auto">
          <a:xfrm>
            <a:off x="3286116" y="2571744"/>
            <a:ext cx="4857784" cy="2429316"/>
          </a:xfrm>
          <a:prstGeom prst="rect">
            <a:avLst/>
          </a:prstGeom>
          <a:noFill/>
          <a:ln w="9525">
            <a:noFill/>
            <a:miter lim="800000"/>
            <a:headEnd/>
            <a:tailEnd/>
          </a:ln>
          <a:effectLst/>
        </p:spPr>
      </p:pic>
    </p:spTree>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ZNAČAJ MEDIJA</a:t>
            </a:r>
          </a:p>
        </p:txBody>
      </p:sp>
      <p:sp>
        <p:nvSpPr>
          <p:cNvPr id="3" name="Content Placeholder 2"/>
          <p:cNvSpPr>
            <a:spLocks noGrp="1"/>
          </p:cNvSpPr>
          <p:nvPr>
            <p:ph sz="quarter" idx="1"/>
          </p:nvPr>
        </p:nvSpPr>
        <p:spPr/>
        <p:txBody>
          <a:bodyPr/>
          <a:lstStyle/>
          <a:p>
            <a:r>
              <a:rPr lang="en-US" dirty="0" err="1"/>
              <a:t>Mediji</a:t>
            </a:r>
            <a:r>
              <a:rPr lang="en-US" dirty="0"/>
              <a:t> </a:t>
            </a:r>
            <a:r>
              <a:rPr lang="en-US" dirty="0" err="1"/>
              <a:t>igraju</a:t>
            </a:r>
            <a:r>
              <a:rPr lang="en-US" dirty="0"/>
              <a:t> </a:t>
            </a:r>
            <a:r>
              <a:rPr lang="en-US" dirty="0" err="1"/>
              <a:t>ključnu</a:t>
            </a:r>
            <a:r>
              <a:rPr lang="en-US" dirty="0"/>
              <a:t> </a:t>
            </a:r>
            <a:r>
              <a:rPr lang="en-US" dirty="0" err="1"/>
              <a:t>ulogu</a:t>
            </a:r>
            <a:r>
              <a:rPr lang="en-US" dirty="0"/>
              <a:t> u </a:t>
            </a:r>
            <a:r>
              <a:rPr lang="en-US" dirty="0" err="1"/>
              <a:t>našem</a:t>
            </a:r>
            <a:r>
              <a:rPr lang="en-US" dirty="0"/>
              <a:t> </a:t>
            </a:r>
            <a:r>
              <a:rPr lang="en-US" dirty="0" err="1"/>
              <a:t>svakodnevnom</a:t>
            </a:r>
            <a:r>
              <a:rPr lang="en-US" dirty="0"/>
              <a:t> </a:t>
            </a:r>
            <a:r>
              <a:rPr lang="en-US" dirty="0" err="1"/>
              <a:t>životu</a:t>
            </a:r>
            <a:r>
              <a:rPr lang="en-US" dirty="0"/>
              <a:t>. </a:t>
            </a:r>
            <a:r>
              <a:rPr lang="en-US" dirty="0" err="1"/>
              <a:t>Kako</a:t>
            </a:r>
            <a:r>
              <a:rPr lang="en-US" dirty="0"/>
              <a:t> se </a:t>
            </a:r>
            <a:r>
              <a:rPr lang="en-US" dirty="0" err="1"/>
              <a:t>menja</a:t>
            </a:r>
            <a:r>
              <a:rPr lang="en-US" dirty="0"/>
              <a:t> </a:t>
            </a:r>
            <a:r>
              <a:rPr lang="en-US" dirty="0" err="1"/>
              <a:t>potrošnja</a:t>
            </a:r>
            <a:r>
              <a:rPr lang="en-US" dirty="0"/>
              <a:t> </a:t>
            </a:r>
            <a:r>
              <a:rPr lang="en-US" dirty="0" err="1"/>
              <a:t>medija</a:t>
            </a:r>
            <a:r>
              <a:rPr lang="en-US" dirty="0"/>
              <a:t> </a:t>
            </a:r>
            <a:r>
              <a:rPr lang="en-US" dirty="0" err="1"/>
              <a:t>tokom</a:t>
            </a:r>
            <a:r>
              <a:rPr lang="en-US" dirty="0"/>
              <a:t> </a:t>
            </a:r>
            <a:r>
              <a:rPr lang="en-US" dirty="0" err="1"/>
              <a:t>vremena</a:t>
            </a:r>
            <a:r>
              <a:rPr lang="en-US" dirty="0"/>
              <a:t>?</a:t>
            </a:r>
          </a:p>
          <a:p>
            <a:pPr marL="514350" indent="-514350">
              <a:buFont typeface="+mj-lt"/>
              <a:buAutoNum type="arabicPeriod"/>
            </a:pPr>
            <a:endParaRPr lang="en-US" dirty="0"/>
          </a:p>
          <a:p>
            <a:pPr marL="514350" indent="-514350">
              <a:buFont typeface="+mj-lt"/>
              <a:buAutoNum type="arabicPeriod"/>
            </a:pPr>
            <a:r>
              <a:rPr lang="en-US" dirty="0"/>
              <a:t>DRUŠTVENE MREŽE</a:t>
            </a:r>
          </a:p>
          <a:p>
            <a:pPr marL="514350" indent="-514350">
              <a:buFont typeface="+mj-lt"/>
              <a:buAutoNum type="arabicPeriod"/>
            </a:pPr>
            <a:r>
              <a:rPr lang="en-US" dirty="0"/>
              <a:t>ONLINE IZDANJA</a:t>
            </a:r>
          </a:p>
          <a:p>
            <a:pPr marL="514350" indent="-514350">
              <a:buFont typeface="+mj-lt"/>
              <a:buAutoNum type="arabicPeriod"/>
            </a:pPr>
            <a:r>
              <a:rPr lang="en-US" dirty="0"/>
              <a:t>PODKASTI</a:t>
            </a:r>
          </a:p>
        </p:txBody>
      </p:sp>
      <p:pic>
        <p:nvPicPr>
          <p:cNvPr id="2050" name="Picture 2"/>
          <p:cNvPicPr>
            <a:picLocks noChangeAspect="1" noChangeArrowheads="1"/>
          </p:cNvPicPr>
          <p:nvPr/>
        </p:nvPicPr>
        <p:blipFill>
          <a:blip r:embed="rId2" cstate="print"/>
          <a:srcRect/>
          <a:stretch>
            <a:fillRect/>
          </a:stretch>
        </p:blipFill>
        <p:spPr bwMode="auto">
          <a:xfrm>
            <a:off x="4286248" y="3643314"/>
            <a:ext cx="3643338" cy="2049377"/>
          </a:xfrm>
          <a:prstGeom prst="rect">
            <a:avLst/>
          </a:prstGeom>
          <a:noFill/>
          <a:ln w="9525">
            <a:noFill/>
            <a:miter lim="800000"/>
            <a:headEnd/>
            <a:tailEnd/>
          </a:ln>
          <a:effectLst/>
        </p:spPr>
      </p:pic>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RAZNOLIKOST MEDIJA, UTICAJNI MEDIJI U SRBIJI</a:t>
            </a:r>
          </a:p>
        </p:txBody>
      </p:sp>
      <p:sp>
        <p:nvSpPr>
          <p:cNvPr id="3" name="Content Placeholder 2"/>
          <p:cNvSpPr>
            <a:spLocks noGrp="1"/>
          </p:cNvSpPr>
          <p:nvPr>
            <p:ph sz="quarter" idx="1"/>
          </p:nvPr>
        </p:nvSpPr>
        <p:spPr/>
        <p:txBody>
          <a:bodyPr>
            <a:normAutofit fontScale="92500" lnSpcReduction="20000"/>
          </a:bodyPr>
          <a:lstStyle/>
          <a:p>
            <a:r>
              <a:rPr lang="en-US" dirty="0" err="1"/>
              <a:t>Raznolikost</a:t>
            </a:r>
            <a:r>
              <a:rPr lang="en-US" dirty="0"/>
              <a:t> </a:t>
            </a:r>
            <a:r>
              <a:rPr lang="en-US" dirty="0" err="1"/>
              <a:t>medija</a:t>
            </a:r>
            <a:r>
              <a:rPr lang="en-US" dirty="0"/>
              <a:t> - TV, radio, </a:t>
            </a:r>
            <a:r>
              <a:rPr lang="en-US" dirty="0" err="1"/>
              <a:t>društvene</a:t>
            </a:r>
            <a:r>
              <a:rPr lang="en-US" dirty="0"/>
              <a:t> </a:t>
            </a:r>
            <a:r>
              <a:rPr lang="en-US" dirty="0" err="1"/>
              <a:t>mreže</a:t>
            </a:r>
            <a:r>
              <a:rPr lang="en-US" dirty="0"/>
              <a:t>. </a:t>
            </a:r>
            <a:r>
              <a:rPr lang="en-US" dirty="0" err="1"/>
              <a:t>Kako</a:t>
            </a:r>
            <a:r>
              <a:rPr lang="en-US" dirty="0"/>
              <a:t> </a:t>
            </a:r>
            <a:r>
              <a:rPr lang="en-US" dirty="0" err="1"/>
              <a:t>svaki</a:t>
            </a:r>
            <a:r>
              <a:rPr lang="en-US" dirty="0"/>
              <a:t> </a:t>
            </a:r>
            <a:r>
              <a:rPr lang="en-US" dirty="0" err="1"/>
              <a:t>od</a:t>
            </a:r>
            <a:r>
              <a:rPr lang="en-US" dirty="0"/>
              <a:t> </a:t>
            </a:r>
            <a:r>
              <a:rPr lang="en-US" dirty="0" err="1"/>
              <a:t>njih</a:t>
            </a:r>
            <a:r>
              <a:rPr lang="en-US" dirty="0"/>
              <a:t> </a:t>
            </a:r>
            <a:r>
              <a:rPr lang="en-US" dirty="0" err="1"/>
              <a:t>utiče</a:t>
            </a:r>
            <a:r>
              <a:rPr lang="en-US" dirty="0"/>
              <a:t> </a:t>
            </a:r>
            <a:r>
              <a:rPr lang="en-US" dirty="0" err="1"/>
              <a:t>na</a:t>
            </a:r>
            <a:r>
              <a:rPr lang="en-US" dirty="0"/>
              <a:t> </a:t>
            </a:r>
            <a:r>
              <a:rPr lang="en-US" dirty="0" err="1"/>
              <a:t>nas</a:t>
            </a:r>
            <a:r>
              <a:rPr lang="en-US" dirty="0"/>
              <a:t>?</a:t>
            </a:r>
          </a:p>
          <a:p>
            <a:pPr>
              <a:buNone/>
            </a:pPr>
            <a:r>
              <a:rPr lang="en-US" dirty="0"/>
              <a:t>   “</a:t>
            </a:r>
            <a:r>
              <a:rPr lang="en-US" dirty="0" err="1">
                <a:solidFill>
                  <a:srgbClr val="FF0000"/>
                </a:solidFill>
              </a:rPr>
              <a:t>Specifičnosti</a:t>
            </a:r>
            <a:r>
              <a:rPr lang="en-US" dirty="0">
                <a:solidFill>
                  <a:srgbClr val="FF0000"/>
                </a:solidFill>
              </a:rPr>
              <a:t> </a:t>
            </a:r>
            <a:r>
              <a:rPr lang="en-US" dirty="0" err="1">
                <a:solidFill>
                  <a:srgbClr val="FF0000"/>
                </a:solidFill>
              </a:rPr>
              <a:t>medijske</a:t>
            </a:r>
            <a:r>
              <a:rPr lang="en-US" dirty="0">
                <a:solidFill>
                  <a:srgbClr val="FF0000"/>
                </a:solidFill>
              </a:rPr>
              <a:t> scene u </a:t>
            </a:r>
            <a:r>
              <a:rPr lang="en-US" dirty="0" err="1">
                <a:solidFill>
                  <a:srgbClr val="FF0000"/>
                </a:solidFill>
              </a:rPr>
              <a:t>Srbiji</a:t>
            </a:r>
            <a:r>
              <a:rPr lang="en-US" dirty="0">
                <a:solidFill>
                  <a:srgbClr val="FF0000"/>
                </a:solidFill>
              </a:rPr>
              <a:t> je u </a:t>
            </a:r>
            <a:r>
              <a:rPr lang="en-US" dirty="0" err="1">
                <a:solidFill>
                  <a:srgbClr val="FF0000"/>
                </a:solidFill>
              </a:rPr>
              <a:t>velikom</a:t>
            </a:r>
            <a:r>
              <a:rPr lang="en-US" dirty="0">
                <a:solidFill>
                  <a:srgbClr val="FF0000"/>
                </a:solidFill>
              </a:rPr>
              <a:t> </a:t>
            </a:r>
            <a:r>
              <a:rPr lang="en-US" dirty="0" err="1">
                <a:solidFill>
                  <a:srgbClr val="FF0000"/>
                </a:solidFill>
              </a:rPr>
              <a:t>broju</a:t>
            </a:r>
            <a:r>
              <a:rPr lang="en-US" dirty="0">
                <a:solidFill>
                  <a:srgbClr val="FF0000"/>
                </a:solidFill>
              </a:rPr>
              <a:t>     </a:t>
            </a:r>
            <a:r>
              <a:rPr lang="en-US" dirty="0" err="1">
                <a:solidFill>
                  <a:srgbClr val="FF0000"/>
                </a:solidFill>
              </a:rPr>
              <a:t>medija</a:t>
            </a:r>
            <a:r>
              <a:rPr lang="en-US" dirty="0">
                <a:solidFill>
                  <a:srgbClr val="FF0000"/>
                </a:solidFill>
              </a:rPr>
              <a:t>, </a:t>
            </a:r>
            <a:r>
              <a:rPr lang="en-US" dirty="0" err="1">
                <a:solidFill>
                  <a:srgbClr val="FF0000"/>
                </a:solidFill>
              </a:rPr>
              <a:t>ali</a:t>
            </a:r>
            <a:r>
              <a:rPr lang="en-US" dirty="0">
                <a:solidFill>
                  <a:srgbClr val="FF0000"/>
                </a:solidFill>
              </a:rPr>
              <a:t> </a:t>
            </a:r>
            <a:r>
              <a:rPr lang="en-US" dirty="0" err="1">
                <a:solidFill>
                  <a:srgbClr val="FF0000"/>
                </a:solidFill>
              </a:rPr>
              <a:t>nemaju</a:t>
            </a:r>
            <a:r>
              <a:rPr lang="en-US" dirty="0">
                <a:solidFill>
                  <a:srgbClr val="FF0000"/>
                </a:solidFill>
              </a:rPr>
              <a:t>  </a:t>
            </a:r>
            <a:r>
              <a:rPr lang="en-US" dirty="0" err="1">
                <a:solidFill>
                  <a:srgbClr val="FF0000"/>
                </a:solidFill>
              </a:rPr>
              <a:t>sve</a:t>
            </a:r>
            <a:r>
              <a:rPr lang="en-US" dirty="0">
                <a:solidFill>
                  <a:srgbClr val="FF0000"/>
                </a:solidFill>
              </a:rPr>
              <a:t> </a:t>
            </a:r>
            <a:r>
              <a:rPr lang="en-US" dirty="0" err="1">
                <a:solidFill>
                  <a:srgbClr val="FF0000"/>
                </a:solidFill>
              </a:rPr>
              <a:t>vrste</a:t>
            </a:r>
            <a:r>
              <a:rPr lang="en-US" dirty="0">
                <a:solidFill>
                  <a:srgbClr val="FF0000"/>
                </a:solidFill>
              </a:rPr>
              <a:t> </a:t>
            </a:r>
            <a:r>
              <a:rPr lang="en-US" dirty="0" err="1">
                <a:solidFill>
                  <a:srgbClr val="FF0000"/>
                </a:solidFill>
              </a:rPr>
              <a:t>medija</a:t>
            </a:r>
            <a:r>
              <a:rPr lang="en-US" dirty="0">
                <a:solidFill>
                  <a:srgbClr val="FF0000"/>
                </a:solidFill>
              </a:rPr>
              <a:t> </a:t>
            </a:r>
            <a:r>
              <a:rPr lang="en-US" dirty="0" err="1">
                <a:solidFill>
                  <a:srgbClr val="FF0000"/>
                </a:solidFill>
              </a:rPr>
              <a:t>isti</a:t>
            </a:r>
            <a:r>
              <a:rPr lang="en-US" dirty="0">
                <a:solidFill>
                  <a:srgbClr val="FF0000"/>
                </a:solidFill>
              </a:rPr>
              <a:t> </a:t>
            </a:r>
            <a:r>
              <a:rPr lang="en-US" dirty="0" err="1">
                <a:solidFill>
                  <a:srgbClr val="FF0000"/>
                </a:solidFill>
              </a:rPr>
              <a:t>uticaj</a:t>
            </a:r>
            <a:r>
              <a:rPr lang="en-US" dirty="0">
                <a:solidFill>
                  <a:srgbClr val="FF0000"/>
                </a:solidFill>
              </a:rPr>
              <a:t> </a:t>
            </a:r>
            <a:r>
              <a:rPr lang="en-US" dirty="0" err="1">
                <a:solidFill>
                  <a:srgbClr val="FF0000"/>
                </a:solidFill>
              </a:rPr>
              <a:t>i</a:t>
            </a:r>
            <a:r>
              <a:rPr lang="en-US" dirty="0">
                <a:solidFill>
                  <a:srgbClr val="FF0000"/>
                </a:solidFill>
              </a:rPr>
              <a:t> u</a:t>
            </a:r>
          </a:p>
          <a:p>
            <a:pPr>
              <a:buNone/>
            </a:pPr>
            <a:r>
              <a:rPr lang="en-US" dirty="0">
                <a:solidFill>
                  <a:srgbClr val="FF0000"/>
                </a:solidFill>
              </a:rPr>
              <a:t>    tom </a:t>
            </a:r>
            <a:r>
              <a:rPr lang="en-US" dirty="0" err="1">
                <a:solidFill>
                  <a:srgbClr val="FF0000"/>
                </a:solidFill>
              </a:rPr>
              <a:t>pogledu</a:t>
            </a:r>
            <a:r>
              <a:rPr lang="en-US" dirty="0">
                <a:solidFill>
                  <a:srgbClr val="FF0000"/>
                </a:solidFill>
              </a:rPr>
              <a:t> </a:t>
            </a:r>
            <a:r>
              <a:rPr lang="en-US" dirty="0" err="1">
                <a:solidFill>
                  <a:srgbClr val="FF0000"/>
                </a:solidFill>
              </a:rPr>
              <a:t>su</a:t>
            </a:r>
            <a:r>
              <a:rPr lang="en-US" dirty="0">
                <a:solidFill>
                  <a:srgbClr val="FF0000"/>
                </a:solidFill>
              </a:rPr>
              <a:t> </a:t>
            </a:r>
            <a:r>
              <a:rPr lang="en-US" dirty="0" err="1">
                <a:solidFill>
                  <a:srgbClr val="FF0000"/>
                </a:solidFill>
              </a:rPr>
              <a:t>najuticajnije</a:t>
            </a:r>
            <a:r>
              <a:rPr lang="en-US" dirty="0">
                <a:solidFill>
                  <a:srgbClr val="FF0000"/>
                </a:solidFill>
              </a:rPr>
              <a:t> </a:t>
            </a:r>
            <a:r>
              <a:rPr lang="en-US" dirty="0" err="1">
                <a:solidFill>
                  <a:srgbClr val="FF0000"/>
                </a:solidFill>
              </a:rPr>
              <a:t>televizije</a:t>
            </a:r>
            <a:r>
              <a:rPr lang="en-US" dirty="0">
                <a:solidFill>
                  <a:srgbClr val="FF0000"/>
                </a:solidFill>
              </a:rPr>
              <a:t> </a:t>
            </a:r>
            <a:r>
              <a:rPr lang="en-US" dirty="0" err="1">
                <a:solidFill>
                  <a:srgbClr val="FF0000"/>
                </a:solidFill>
              </a:rPr>
              <a:t>na</a:t>
            </a:r>
            <a:r>
              <a:rPr lang="en-US" dirty="0">
                <a:solidFill>
                  <a:srgbClr val="FF0000"/>
                </a:solidFill>
              </a:rPr>
              <a:t> </a:t>
            </a:r>
            <a:r>
              <a:rPr lang="en-US" dirty="0" err="1">
                <a:solidFill>
                  <a:srgbClr val="FF0000"/>
                </a:solidFill>
              </a:rPr>
              <a:t>koje</a:t>
            </a:r>
            <a:r>
              <a:rPr lang="en-US" dirty="0">
                <a:solidFill>
                  <a:srgbClr val="FF0000"/>
                </a:solidFill>
              </a:rPr>
              <a:t> </a:t>
            </a:r>
            <a:r>
              <a:rPr lang="en-US" dirty="0" err="1">
                <a:solidFill>
                  <a:srgbClr val="FF0000"/>
                </a:solidFill>
              </a:rPr>
              <a:t>odlazi</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najveći</a:t>
            </a:r>
            <a:r>
              <a:rPr lang="en-US" dirty="0">
                <a:solidFill>
                  <a:srgbClr val="FF0000"/>
                </a:solidFill>
              </a:rPr>
              <a:t> </a:t>
            </a:r>
            <a:r>
              <a:rPr lang="en-US" dirty="0" err="1">
                <a:solidFill>
                  <a:srgbClr val="FF0000"/>
                </a:solidFill>
              </a:rPr>
              <a:t>deo</a:t>
            </a:r>
            <a:r>
              <a:rPr lang="en-US" dirty="0">
                <a:solidFill>
                  <a:srgbClr val="FF0000"/>
                </a:solidFill>
              </a:rPr>
              <a:t> </a:t>
            </a:r>
            <a:r>
              <a:rPr lang="en-US" dirty="0" err="1">
                <a:solidFill>
                  <a:srgbClr val="FF0000"/>
                </a:solidFill>
              </a:rPr>
              <a:t>budžeta</a:t>
            </a:r>
            <a:r>
              <a:rPr lang="en-US" dirty="0">
                <a:solidFill>
                  <a:srgbClr val="FF0000"/>
                </a:solidFill>
              </a:rPr>
              <a:t> </a:t>
            </a:r>
            <a:r>
              <a:rPr lang="en-US" dirty="0" err="1">
                <a:solidFill>
                  <a:srgbClr val="FF0000"/>
                </a:solidFill>
              </a:rPr>
              <a:t>za</a:t>
            </a:r>
            <a:r>
              <a:rPr lang="en-US" dirty="0">
                <a:solidFill>
                  <a:srgbClr val="FF0000"/>
                </a:solidFill>
              </a:rPr>
              <a:t> </a:t>
            </a:r>
            <a:r>
              <a:rPr lang="en-US" dirty="0" err="1">
                <a:solidFill>
                  <a:srgbClr val="FF0000"/>
                </a:solidFill>
              </a:rPr>
              <a:t>oglašavanje</a:t>
            </a:r>
            <a:r>
              <a:rPr lang="en-US" dirty="0">
                <a:solidFill>
                  <a:srgbClr val="FF0000"/>
                </a:solidFill>
              </a:rPr>
              <a:t>, </a:t>
            </a:r>
            <a:r>
              <a:rPr lang="en-US" dirty="0" err="1">
                <a:solidFill>
                  <a:srgbClr val="FF0000"/>
                </a:solidFill>
              </a:rPr>
              <a:t>oko</a:t>
            </a:r>
            <a:r>
              <a:rPr lang="en-US" dirty="0">
                <a:solidFill>
                  <a:srgbClr val="FF0000"/>
                </a:solidFill>
              </a:rPr>
              <a:t> 55 </a:t>
            </a:r>
            <a:r>
              <a:rPr lang="en-US" dirty="0" err="1">
                <a:solidFill>
                  <a:srgbClr val="FF0000"/>
                </a:solidFill>
              </a:rPr>
              <a:t>odsto</a:t>
            </a:r>
            <a:r>
              <a:rPr lang="en-US" dirty="0">
                <a:solidFill>
                  <a:srgbClr val="FF0000"/>
                </a:solidFill>
              </a:rPr>
              <a:t>,</a:t>
            </a:r>
          </a:p>
          <a:p>
            <a:pPr>
              <a:buNone/>
            </a:pPr>
            <a:r>
              <a:rPr lang="en-US" dirty="0">
                <a:solidFill>
                  <a:srgbClr val="FF0000"/>
                </a:solidFill>
              </a:rPr>
              <a:t>    </a:t>
            </a:r>
            <a:r>
              <a:rPr lang="en-US" dirty="0" err="1">
                <a:solidFill>
                  <a:srgbClr val="FF0000"/>
                </a:solidFill>
              </a:rPr>
              <a:t>navodi</a:t>
            </a:r>
            <a:r>
              <a:rPr lang="en-US" dirty="0">
                <a:solidFill>
                  <a:srgbClr val="FF0000"/>
                </a:solidFill>
              </a:rPr>
              <a:t> se u </a:t>
            </a:r>
            <a:r>
              <a:rPr lang="en-US" dirty="0" err="1">
                <a:solidFill>
                  <a:srgbClr val="FF0000"/>
                </a:solidFill>
              </a:rPr>
              <a:t>danas</a:t>
            </a:r>
            <a:r>
              <a:rPr lang="en-US" dirty="0">
                <a:solidFill>
                  <a:srgbClr val="FF0000"/>
                </a:solidFill>
              </a:rPr>
              <a:t> </a:t>
            </a:r>
            <a:r>
              <a:rPr lang="en-US" dirty="0" err="1">
                <a:solidFill>
                  <a:srgbClr val="FF0000"/>
                </a:solidFill>
              </a:rPr>
              <a:t>objavljenoj</a:t>
            </a:r>
            <a:r>
              <a:rPr lang="en-US" dirty="0">
                <a:solidFill>
                  <a:srgbClr val="FF0000"/>
                </a:solidFill>
              </a:rPr>
              <a:t> </a:t>
            </a:r>
            <a:r>
              <a:rPr lang="en-US" dirty="0" err="1">
                <a:solidFill>
                  <a:srgbClr val="FF0000"/>
                </a:solidFill>
              </a:rPr>
              <a:t>studiji</a:t>
            </a:r>
            <a:r>
              <a:rPr lang="en-US" dirty="0">
                <a:solidFill>
                  <a:srgbClr val="FF0000"/>
                </a:solidFill>
              </a:rPr>
              <a:t> „</a:t>
            </a:r>
            <a:r>
              <a:rPr lang="en-US" dirty="0" err="1">
                <a:solidFill>
                  <a:srgbClr val="FF0000"/>
                </a:solidFill>
              </a:rPr>
              <a:t>Prava</a:t>
            </a:r>
            <a:r>
              <a:rPr lang="en-US" dirty="0">
                <a:solidFill>
                  <a:srgbClr val="FF0000"/>
                </a:solidFill>
              </a:rPr>
              <a:t> </a:t>
            </a:r>
            <a:r>
              <a:rPr lang="en-US" dirty="0" err="1">
                <a:solidFill>
                  <a:srgbClr val="FF0000"/>
                </a:solidFill>
              </a:rPr>
              <a:t>mera</a:t>
            </a:r>
            <a:r>
              <a:rPr lang="en-US" dirty="0">
                <a:solidFill>
                  <a:srgbClr val="FF0000"/>
                </a:solidFill>
              </a:rPr>
              <a:t> </a:t>
            </a:r>
            <a:r>
              <a:rPr lang="en-US" dirty="0" err="1">
                <a:solidFill>
                  <a:srgbClr val="FF0000"/>
                </a:solidFill>
              </a:rPr>
              <a:t>medija</a:t>
            </a:r>
            <a:r>
              <a:rPr lang="en-US" dirty="0">
                <a:solidFill>
                  <a:srgbClr val="FF0000"/>
                </a:solidFill>
              </a:rPr>
              <a:t>“, </a:t>
            </a:r>
            <a:r>
              <a:rPr lang="en-US" dirty="0" err="1">
                <a:solidFill>
                  <a:srgbClr val="FF0000"/>
                </a:solidFill>
              </a:rPr>
              <a:t>koji</a:t>
            </a:r>
            <a:r>
              <a:rPr lang="en-US" dirty="0">
                <a:solidFill>
                  <a:srgbClr val="FF0000"/>
                </a:solidFill>
              </a:rPr>
              <a:t> je </a:t>
            </a:r>
            <a:r>
              <a:rPr lang="en-US" dirty="0" err="1">
                <a:solidFill>
                  <a:srgbClr val="FF0000"/>
                </a:solidFill>
              </a:rPr>
              <a:t>izdala</a:t>
            </a:r>
            <a:r>
              <a:rPr lang="en-US" dirty="0">
                <a:solidFill>
                  <a:srgbClr val="FF0000"/>
                </a:solidFill>
              </a:rPr>
              <a:t> </a:t>
            </a:r>
            <a:r>
              <a:rPr lang="en-US" dirty="0" err="1">
                <a:solidFill>
                  <a:srgbClr val="FF0000"/>
                </a:solidFill>
              </a:rPr>
              <a:t>Asocijacija</a:t>
            </a:r>
            <a:r>
              <a:rPr lang="en-US" dirty="0">
                <a:solidFill>
                  <a:srgbClr val="FF0000"/>
                </a:solidFill>
              </a:rPr>
              <a:t> </a:t>
            </a:r>
            <a:r>
              <a:rPr lang="en-US" dirty="0" err="1">
                <a:solidFill>
                  <a:srgbClr val="FF0000"/>
                </a:solidFill>
              </a:rPr>
              <a:t>medija</a:t>
            </a:r>
            <a:r>
              <a:rPr lang="en-US" dirty="0">
                <a:solidFill>
                  <a:srgbClr val="FF0000"/>
                </a:solidFill>
              </a:rPr>
              <a:t>.</a:t>
            </a:r>
          </a:p>
          <a:p>
            <a:pPr>
              <a:buNone/>
            </a:pPr>
            <a:r>
              <a:rPr lang="en-US" dirty="0">
                <a:solidFill>
                  <a:srgbClr val="FF0000"/>
                </a:solidFill>
              </a:rPr>
              <a:t>    </a:t>
            </a:r>
            <a:r>
              <a:rPr lang="en-US" dirty="0" err="1">
                <a:solidFill>
                  <a:srgbClr val="FF0000"/>
                </a:solidFill>
              </a:rPr>
              <a:t>Procenjuje</a:t>
            </a:r>
            <a:r>
              <a:rPr lang="en-US" dirty="0">
                <a:solidFill>
                  <a:srgbClr val="FF0000"/>
                </a:solidFill>
              </a:rPr>
              <a:t> se </a:t>
            </a:r>
            <a:r>
              <a:rPr lang="en-US" dirty="0" err="1">
                <a:solidFill>
                  <a:srgbClr val="FF0000"/>
                </a:solidFill>
              </a:rPr>
              <a:t>da</a:t>
            </a:r>
            <a:r>
              <a:rPr lang="en-US" dirty="0">
                <a:solidFill>
                  <a:srgbClr val="FF0000"/>
                </a:solidFill>
              </a:rPr>
              <a:t> u </a:t>
            </a:r>
            <a:r>
              <a:rPr lang="en-US" dirty="0" err="1">
                <a:solidFill>
                  <a:srgbClr val="FF0000"/>
                </a:solidFill>
              </a:rPr>
              <a:t>Srbiji</a:t>
            </a:r>
            <a:r>
              <a:rPr lang="en-US" dirty="0">
                <a:solidFill>
                  <a:srgbClr val="FF0000"/>
                </a:solidFill>
              </a:rPr>
              <a:t> </a:t>
            </a:r>
            <a:r>
              <a:rPr lang="en-US" dirty="0" err="1">
                <a:solidFill>
                  <a:srgbClr val="FF0000"/>
                </a:solidFill>
              </a:rPr>
              <a:t>ima</a:t>
            </a:r>
            <a:r>
              <a:rPr lang="en-US" dirty="0">
                <a:solidFill>
                  <a:srgbClr val="FF0000"/>
                </a:solidFill>
              </a:rPr>
              <a:t> </a:t>
            </a:r>
            <a:r>
              <a:rPr lang="en-US" dirty="0" err="1">
                <a:solidFill>
                  <a:srgbClr val="FF0000"/>
                </a:solidFill>
              </a:rPr>
              <a:t>više</a:t>
            </a:r>
            <a:r>
              <a:rPr lang="en-US" dirty="0">
                <a:solidFill>
                  <a:srgbClr val="FF0000"/>
                </a:solidFill>
              </a:rPr>
              <a:t> </a:t>
            </a:r>
            <a:r>
              <a:rPr lang="en-US" dirty="0" err="1">
                <a:solidFill>
                  <a:srgbClr val="FF0000"/>
                </a:solidFill>
              </a:rPr>
              <a:t>od</a:t>
            </a:r>
            <a:r>
              <a:rPr lang="en-US" dirty="0">
                <a:solidFill>
                  <a:srgbClr val="FF0000"/>
                </a:solidFill>
              </a:rPr>
              <a:t> 2.000 </a:t>
            </a:r>
            <a:r>
              <a:rPr lang="en-US" dirty="0" err="1">
                <a:solidFill>
                  <a:srgbClr val="FF0000"/>
                </a:solidFill>
              </a:rPr>
              <a:t>registrovanih</a:t>
            </a:r>
            <a:r>
              <a:rPr lang="en-US" dirty="0">
                <a:solidFill>
                  <a:srgbClr val="FF0000"/>
                </a:solidFill>
              </a:rPr>
              <a:t> </a:t>
            </a:r>
            <a:r>
              <a:rPr lang="en-US" dirty="0" err="1">
                <a:solidFill>
                  <a:srgbClr val="FF0000"/>
                </a:solidFill>
              </a:rPr>
              <a:t>medija</a:t>
            </a:r>
            <a:r>
              <a:rPr lang="en-US" dirty="0">
                <a:solidFill>
                  <a:srgbClr val="FF0000"/>
                </a:solidFill>
              </a:rPr>
              <a:t> </a:t>
            </a:r>
            <a:r>
              <a:rPr lang="en-US" dirty="0" err="1">
                <a:solidFill>
                  <a:srgbClr val="FF0000"/>
                </a:solidFill>
              </a:rPr>
              <a:t>i</a:t>
            </a:r>
            <a:r>
              <a:rPr lang="en-US" dirty="0">
                <a:solidFill>
                  <a:srgbClr val="FF0000"/>
                </a:solidFill>
              </a:rPr>
              <a:t> </a:t>
            </a:r>
            <a:r>
              <a:rPr lang="en-US" dirty="0" err="1">
                <a:solidFill>
                  <a:srgbClr val="FF0000"/>
                </a:solidFill>
              </a:rPr>
              <a:t>da</a:t>
            </a:r>
            <a:r>
              <a:rPr lang="en-US" dirty="0">
                <a:solidFill>
                  <a:srgbClr val="FF0000"/>
                </a:solidFill>
              </a:rPr>
              <a:t> je </a:t>
            </a:r>
            <a:r>
              <a:rPr lang="en-US" dirty="0" err="1">
                <a:solidFill>
                  <a:srgbClr val="FF0000"/>
                </a:solidFill>
              </a:rPr>
              <a:t>ukupna</a:t>
            </a:r>
            <a:r>
              <a:rPr lang="en-US" dirty="0">
                <a:solidFill>
                  <a:srgbClr val="FF0000"/>
                </a:solidFill>
              </a:rPr>
              <a:t> </a:t>
            </a:r>
            <a:r>
              <a:rPr lang="en-US" dirty="0" err="1">
                <a:solidFill>
                  <a:srgbClr val="FF0000"/>
                </a:solidFill>
              </a:rPr>
              <a:t>vrednost</a:t>
            </a:r>
            <a:r>
              <a:rPr lang="en-US" dirty="0">
                <a:solidFill>
                  <a:srgbClr val="FF0000"/>
                </a:solidFill>
              </a:rPr>
              <a:t> </a:t>
            </a:r>
            <a:r>
              <a:rPr lang="en-US" dirty="0" err="1">
                <a:solidFill>
                  <a:srgbClr val="FF0000"/>
                </a:solidFill>
              </a:rPr>
              <a:t>medijskog</a:t>
            </a:r>
            <a:r>
              <a:rPr lang="en-US" dirty="0">
                <a:solidFill>
                  <a:srgbClr val="FF0000"/>
                </a:solidFill>
              </a:rPr>
              <a:t> </a:t>
            </a:r>
            <a:r>
              <a:rPr lang="en-US" dirty="0" err="1">
                <a:solidFill>
                  <a:srgbClr val="FF0000"/>
                </a:solidFill>
              </a:rPr>
              <a:t>tržišta</a:t>
            </a:r>
            <a:endParaRPr lang="en-US" dirty="0">
              <a:solidFill>
                <a:srgbClr val="FF0000"/>
              </a:solidFill>
            </a:endParaRPr>
          </a:p>
          <a:p>
            <a:pPr>
              <a:buNone/>
            </a:pPr>
            <a:r>
              <a:rPr lang="en-US" dirty="0">
                <a:solidFill>
                  <a:srgbClr val="FF0000"/>
                </a:solidFill>
              </a:rPr>
              <a:t>    170 </a:t>
            </a:r>
            <a:r>
              <a:rPr lang="en-US" dirty="0" err="1">
                <a:solidFill>
                  <a:srgbClr val="FF0000"/>
                </a:solidFill>
              </a:rPr>
              <a:t>miliona</a:t>
            </a:r>
            <a:r>
              <a:rPr lang="en-US" dirty="0">
                <a:solidFill>
                  <a:srgbClr val="FF0000"/>
                </a:solidFill>
              </a:rPr>
              <a:t> </a:t>
            </a:r>
            <a:r>
              <a:rPr lang="en-US" dirty="0" err="1">
                <a:solidFill>
                  <a:srgbClr val="FF0000"/>
                </a:solidFill>
              </a:rPr>
              <a:t>evra</a:t>
            </a:r>
            <a:r>
              <a:rPr lang="en-US" dirty="0">
                <a:solidFill>
                  <a:srgbClr val="FF0000"/>
                </a:solidFill>
              </a:rPr>
              <a:t>.</a:t>
            </a:r>
          </a:p>
          <a:p>
            <a:pPr>
              <a:buNone/>
            </a:pPr>
            <a:r>
              <a:rPr lang="en-US" dirty="0">
                <a:solidFill>
                  <a:srgbClr val="FF0000"/>
                </a:solidFill>
              </a:rPr>
              <a:t>    </a:t>
            </a:r>
            <a:r>
              <a:rPr lang="en-US" dirty="0" err="1">
                <a:solidFill>
                  <a:srgbClr val="FF0000"/>
                </a:solidFill>
              </a:rPr>
              <a:t>Iz</a:t>
            </a:r>
            <a:r>
              <a:rPr lang="en-US" dirty="0">
                <a:solidFill>
                  <a:srgbClr val="FF0000"/>
                </a:solidFill>
              </a:rPr>
              <a:t> </a:t>
            </a:r>
            <a:r>
              <a:rPr lang="en-US" dirty="0" err="1">
                <a:solidFill>
                  <a:srgbClr val="FF0000"/>
                </a:solidFill>
              </a:rPr>
              <a:t>studije</a:t>
            </a:r>
            <a:r>
              <a:rPr lang="en-US" dirty="0">
                <a:solidFill>
                  <a:srgbClr val="FF0000"/>
                </a:solidFill>
              </a:rPr>
              <a:t> se </a:t>
            </a:r>
            <a:r>
              <a:rPr lang="en-US" dirty="0" err="1">
                <a:solidFill>
                  <a:srgbClr val="FF0000"/>
                </a:solidFill>
              </a:rPr>
              <a:t>zaključuje</a:t>
            </a:r>
            <a:r>
              <a:rPr lang="en-US" dirty="0">
                <a:solidFill>
                  <a:srgbClr val="FF0000"/>
                </a:solidFill>
              </a:rPr>
              <a:t> </a:t>
            </a:r>
            <a:r>
              <a:rPr lang="en-US" dirty="0" err="1">
                <a:solidFill>
                  <a:srgbClr val="FF0000"/>
                </a:solidFill>
              </a:rPr>
              <a:t>da</a:t>
            </a:r>
            <a:r>
              <a:rPr lang="en-US" dirty="0">
                <a:solidFill>
                  <a:srgbClr val="FF0000"/>
                </a:solidFill>
              </a:rPr>
              <a:t> </a:t>
            </a:r>
            <a:r>
              <a:rPr lang="en-US" dirty="0" err="1">
                <a:solidFill>
                  <a:srgbClr val="FF0000"/>
                </a:solidFill>
              </a:rPr>
              <a:t>preterana</a:t>
            </a:r>
            <a:r>
              <a:rPr lang="en-US" dirty="0">
                <a:solidFill>
                  <a:srgbClr val="FF0000"/>
                </a:solidFill>
              </a:rPr>
              <a:t> </a:t>
            </a:r>
            <a:r>
              <a:rPr lang="en-US" dirty="0" err="1">
                <a:solidFill>
                  <a:srgbClr val="FF0000"/>
                </a:solidFill>
              </a:rPr>
              <a:t>komercijalizacija</a:t>
            </a:r>
            <a:r>
              <a:rPr lang="en-US" dirty="0">
                <a:solidFill>
                  <a:srgbClr val="FF0000"/>
                </a:solidFill>
              </a:rPr>
              <a:t> </a:t>
            </a:r>
            <a:r>
              <a:rPr lang="en-US" dirty="0" err="1">
                <a:solidFill>
                  <a:srgbClr val="FF0000"/>
                </a:solidFill>
              </a:rPr>
              <a:t>ugrožava</a:t>
            </a:r>
            <a:r>
              <a:rPr lang="en-US" dirty="0">
                <a:solidFill>
                  <a:srgbClr val="FF0000"/>
                </a:solidFill>
              </a:rPr>
              <a:t> </a:t>
            </a:r>
            <a:r>
              <a:rPr lang="en-US" dirty="0" err="1">
                <a:solidFill>
                  <a:srgbClr val="FF0000"/>
                </a:solidFill>
              </a:rPr>
              <a:t>opstanak</a:t>
            </a:r>
            <a:r>
              <a:rPr lang="en-US" dirty="0">
                <a:solidFill>
                  <a:srgbClr val="FF0000"/>
                </a:solidFill>
              </a:rPr>
              <a:t> </a:t>
            </a:r>
            <a:r>
              <a:rPr lang="en-US" dirty="0" err="1">
                <a:solidFill>
                  <a:srgbClr val="FF0000"/>
                </a:solidFill>
              </a:rPr>
              <a:t>medija</a:t>
            </a:r>
            <a:r>
              <a:rPr lang="en-US" dirty="0">
                <a:solidFill>
                  <a:srgbClr val="FF0000"/>
                </a:solidFill>
              </a:rPr>
              <a:t> “ – </a:t>
            </a:r>
            <a:r>
              <a:rPr lang="en-US" dirty="0" err="1"/>
              <a:t>Informacije</a:t>
            </a:r>
            <a:r>
              <a:rPr lang="en-US" dirty="0"/>
              <a:t> </a:t>
            </a:r>
            <a:r>
              <a:rPr lang="en-US" dirty="0" err="1"/>
              <a:t>iz</a:t>
            </a:r>
            <a:r>
              <a:rPr lang="en-US" dirty="0"/>
              <a:t> </a:t>
            </a:r>
            <a:r>
              <a:rPr lang="en-US" dirty="0" err="1"/>
              <a:t>članska</a:t>
            </a:r>
            <a:r>
              <a:rPr lang="en-US" dirty="0"/>
              <a:t> </a:t>
            </a:r>
            <a:r>
              <a:rPr lang="en-US" dirty="0" err="1"/>
              <a:t>objavljenog</a:t>
            </a:r>
            <a:r>
              <a:rPr lang="en-US" dirty="0"/>
              <a:t> u </a:t>
            </a:r>
            <a:r>
              <a:rPr lang="en-US" dirty="0" err="1"/>
              <a:t>novinama</a:t>
            </a:r>
            <a:r>
              <a:rPr lang="en-US" dirty="0"/>
              <a:t> Danas.</a:t>
            </a:r>
          </a:p>
        </p:txBody>
      </p:sp>
    </p:spTree>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UTICAJ NA UKUS</a:t>
            </a:r>
          </a:p>
        </p:txBody>
      </p:sp>
      <p:sp>
        <p:nvSpPr>
          <p:cNvPr id="3" name="Content Placeholder 2"/>
          <p:cNvSpPr>
            <a:spLocks noGrp="1"/>
          </p:cNvSpPr>
          <p:nvPr>
            <p:ph sz="quarter" idx="1"/>
          </p:nvPr>
        </p:nvSpPr>
        <p:spPr/>
        <p:txBody>
          <a:bodyPr/>
          <a:lstStyle/>
          <a:p>
            <a:r>
              <a:rPr lang="en-US" dirty="0" err="1"/>
              <a:t>Kako</a:t>
            </a:r>
            <a:r>
              <a:rPr lang="en-US" dirty="0"/>
              <a:t> </a:t>
            </a:r>
            <a:r>
              <a:rPr lang="en-US" dirty="0" err="1"/>
              <a:t>mediji</a:t>
            </a:r>
            <a:r>
              <a:rPr lang="en-US" dirty="0"/>
              <a:t> </a:t>
            </a:r>
            <a:r>
              <a:rPr lang="en-US" dirty="0" err="1"/>
              <a:t>oblikuju</a:t>
            </a:r>
            <a:r>
              <a:rPr lang="en-US" dirty="0"/>
              <a:t> </a:t>
            </a:r>
            <a:r>
              <a:rPr lang="en-US" dirty="0" err="1"/>
              <a:t>naš</a:t>
            </a:r>
            <a:r>
              <a:rPr lang="en-US" dirty="0"/>
              <a:t> </a:t>
            </a:r>
            <a:r>
              <a:rPr lang="en-US" dirty="0" err="1"/>
              <a:t>ukus</a:t>
            </a:r>
            <a:r>
              <a:rPr lang="en-US" dirty="0"/>
              <a:t>?</a:t>
            </a:r>
          </a:p>
          <a:p>
            <a:pPr>
              <a:buNone/>
            </a:pPr>
            <a:endParaRPr lang="en-US" dirty="0"/>
          </a:p>
          <a:p>
            <a:pPr marL="514350" indent="-514350">
              <a:buFont typeface="+mj-lt"/>
              <a:buAutoNum type="arabicPeriod"/>
            </a:pPr>
            <a:r>
              <a:rPr lang="en-US" dirty="0"/>
              <a:t>EKSPOZICIJA</a:t>
            </a:r>
          </a:p>
          <a:p>
            <a:pPr marL="514350" indent="-514350">
              <a:buFont typeface="+mj-lt"/>
              <a:buAutoNum type="arabicPeriod"/>
            </a:pPr>
            <a:r>
              <a:rPr lang="en-US" dirty="0"/>
              <a:t>REKLAME I MARKETING</a:t>
            </a:r>
          </a:p>
          <a:p>
            <a:pPr marL="514350" indent="-514350">
              <a:buFont typeface="+mj-lt"/>
              <a:buAutoNum type="arabicPeriod"/>
            </a:pPr>
            <a:r>
              <a:rPr lang="en-US" dirty="0"/>
              <a:t>KULTURNI UTICAJ</a:t>
            </a:r>
          </a:p>
          <a:p>
            <a:pPr marL="514350" indent="-514350">
              <a:buFont typeface="+mj-lt"/>
              <a:buAutoNum type="arabicPeriod"/>
            </a:pPr>
            <a:r>
              <a:rPr lang="en-US" dirty="0"/>
              <a:t>KRITIKE I OCENE</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143372" y="3571876"/>
            <a:ext cx="4007381" cy="2254621"/>
          </a:xfrm>
          <a:prstGeom prst="rect">
            <a:avLst/>
          </a:prstGeom>
          <a:noFill/>
          <a:ln w="9525">
            <a:noFill/>
            <a:miter lim="800000"/>
            <a:headEnd/>
            <a:tailEnd/>
          </a:ln>
          <a:effectLst/>
        </p:spPr>
      </p:pic>
    </p:spTree>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STATISTIKE I STUDIJE SLUČAJA</a:t>
            </a:r>
          </a:p>
        </p:txBody>
      </p:sp>
      <p:sp>
        <p:nvSpPr>
          <p:cNvPr id="3" name="Content Placeholder 2"/>
          <p:cNvSpPr>
            <a:spLocks noGrp="1"/>
          </p:cNvSpPr>
          <p:nvPr>
            <p:ph sz="quarter" idx="1"/>
          </p:nvPr>
        </p:nvSpPr>
        <p:spPr/>
        <p:txBody>
          <a:bodyPr>
            <a:normAutofit/>
          </a:bodyPr>
          <a:lstStyle/>
          <a:p>
            <a:r>
              <a:rPr lang="en-US" dirty="0" err="1"/>
              <a:t>Za</a:t>
            </a:r>
            <a:r>
              <a:rPr lang="en-US" dirty="0"/>
              <a:t> </a:t>
            </a:r>
            <a:r>
              <a:rPr lang="en-US" dirty="0" err="1"/>
              <a:t>relevantno</a:t>
            </a:r>
            <a:r>
              <a:rPr lang="en-US" dirty="0"/>
              <a:t> </a:t>
            </a:r>
            <a:r>
              <a:rPr lang="en-US" dirty="0" err="1"/>
              <a:t>istraživanje</a:t>
            </a:r>
            <a:r>
              <a:rPr lang="en-US" dirty="0"/>
              <a:t> </a:t>
            </a:r>
            <a:r>
              <a:rPr lang="en-US" dirty="0" err="1"/>
              <a:t>potrebno</a:t>
            </a:r>
            <a:r>
              <a:rPr lang="en-US" dirty="0"/>
              <a:t> </a:t>
            </a:r>
            <a:r>
              <a:rPr lang="en-US" dirty="0" err="1"/>
              <a:t>nam</a:t>
            </a:r>
            <a:r>
              <a:rPr lang="en-US" dirty="0"/>
              <a:t> je: </a:t>
            </a:r>
            <a:r>
              <a:rPr lang="en-US" dirty="0" err="1"/>
              <a:t>Analiza</a:t>
            </a:r>
            <a:r>
              <a:rPr lang="en-US" dirty="0"/>
              <a:t> </a:t>
            </a:r>
            <a:r>
              <a:rPr lang="en-US" dirty="0" err="1"/>
              <a:t>gledanosti</a:t>
            </a:r>
            <a:r>
              <a:rPr lang="en-US" dirty="0"/>
              <a:t>; </a:t>
            </a:r>
            <a:r>
              <a:rPr lang="en-US" dirty="0" err="1"/>
              <a:t>Istraživanje</a:t>
            </a:r>
            <a:r>
              <a:rPr lang="en-US" dirty="0"/>
              <a:t>; </a:t>
            </a:r>
            <a:r>
              <a:rPr lang="en-US" dirty="0" err="1"/>
              <a:t>Praćenje</a:t>
            </a:r>
            <a:r>
              <a:rPr lang="en-US" dirty="0"/>
              <a:t> </a:t>
            </a:r>
            <a:r>
              <a:rPr lang="en-US" dirty="0" err="1"/>
              <a:t>trendova</a:t>
            </a:r>
            <a:r>
              <a:rPr lang="en-US" dirty="0"/>
              <a:t>; </a:t>
            </a:r>
            <a:r>
              <a:rPr lang="en-US" dirty="0" err="1"/>
              <a:t>Anketiranje</a:t>
            </a:r>
            <a:r>
              <a:rPr lang="en-US" dirty="0"/>
              <a:t> …</a:t>
            </a:r>
          </a:p>
          <a:p>
            <a:endParaRPr lang="en-US" dirty="0"/>
          </a:p>
          <a:p>
            <a:r>
              <a:rPr lang="en-US" dirty="0" err="1"/>
              <a:t>Primenom</a:t>
            </a:r>
            <a:r>
              <a:rPr lang="en-US" dirty="0"/>
              <a:t> </a:t>
            </a:r>
            <a:r>
              <a:rPr lang="en-US" dirty="0" err="1"/>
              <a:t>ovih</a:t>
            </a:r>
            <a:r>
              <a:rPr lang="en-US" dirty="0"/>
              <a:t> </a:t>
            </a:r>
            <a:r>
              <a:rPr lang="en-US" dirty="0" err="1"/>
              <a:t>metoda</a:t>
            </a:r>
            <a:r>
              <a:rPr lang="en-US" dirty="0"/>
              <a:t>, </a:t>
            </a:r>
            <a:r>
              <a:rPr lang="en-US" dirty="0" err="1"/>
              <a:t>istraživanje</a:t>
            </a:r>
            <a:r>
              <a:rPr lang="en-US" dirty="0"/>
              <a:t> </a:t>
            </a:r>
            <a:r>
              <a:rPr lang="en-US" dirty="0" err="1"/>
              <a:t>može</a:t>
            </a:r>
            <a:r>
              <a:rPr lang="en-US" dirty="0"/>
              <a:t> </a:t>
            </a:r>
            <a:r>
              <a:rPr lang="en-US" dirty="0" err="1"/>
              <a:t>pružiti</a:t>
            </a:r>
            <a:r>
              <a:rPr lang="en-US" dirty="0"/>
              <a:t> </a:t>
            </a:r>
            <a:r>
              <a:rPr lang="en-US" dirty="0" err="1"/>
              <a:t>relevantne</a:t>
            </a:r>
            <a:r>
              <a:rPr lang="en-US" dirty="0"/>
              <a:t> </a:t>
            </a:r>
            <a:r>
              <a:rPr lang="en-US" dirty="0" err="1"/>
              <a:t>podatke</a:t>
            </a:r>
            <a:r>
              <a:rPr lang="en-US" dirty="0"/>
              <a:t> o tome </a:t>
            </a:r>
            <a:r>
              <a:rPr lang="en-US" dirty="0" err="1"/>
              <a:t>kako</a:t>
            </a:r>
            <a:r>
              <a:rPr lang="en-US" dirty="0"/>
              <a:t> </a:t>
            </a:r>
            <a:r>
              <a:rPr lang="en-US" dirty="0" err="1"/>
              <a:t>mediji</a:t>
            </a:r>
            <a:r>
              <a:rPr lang="en-US" dirty="0"/>
              <a:t> </a:t>
            </a:r>
            <a:r>
              <a:rPr lang="en-US" dirty="0" err="1"/>
              <a:t>oblikuju</a:t>
            </a:r>
            <a:r>
              <a:rPr lang="en-US" dirty="0"/>
              <a:t> </a:t>
            </a:r>
            <a:r>
              <a:rPr lang="en-US" dirty="0" err="1"/>
              <a:t>ukus</a:t>
            </a:r>
            <a:r>
              <a:rPr lang="en-US" dirty="0"/>
              <a:t> </a:t>
            </a:r>
            <a:r>
              <a:rPr lang="en-US" dirty="0" err="1"/>
              <a:t>publike</a:t>
            </a:r>
            <a:r>
              <a:rPr lang="en-US" dirty="0"/>
              <a:t>, </a:t>
            </a:r>
            <a:r>
              <a:rPr lang="en-US" dirty="0" err="1"/>
              <a:t>omogućavajući</a:t>
            </a:r>
            <a:r>
              <a:rPr lang="en-US" dirty="0"/>
              <a:t> </a:t>
            </a:r>
            <a:r>
              <a:rPr lang="en-US" dirty="0" err="1"/>
              <a:t>medijskim</a:t>
            </a:r>
            <a:r>
              <a:rPr lang="en-US" dirty="0"/>
              <a:t> </a:t>
            </a:r>
            <a:r>
              <a:rPr lang="en-US" dirty="0" err="1"/>
              <a:t>kompanijama</a:t>
            </a:r>
            <a:r>
              <a:rPr lang="en-US" dirty="0"/>
              <a:t> </a:t>
            </a:r>
            <a:r>
              <a:rPr lang="en-US" dirty="0" err="1"/>
              <a:t>sadržaja</a:t>
            </a:r>
            <a:r>
              <a:rPr lang="en-US" dirty="0"/>
              <a:t> </a:t>
            </a:r>
            <a:r>
              <a:rPr lang="en-US" dirty="0" err="1"/>
              <a:t>bolje</a:t>
            </a:r>
            <a:r>
              <a:rPr lang="en-US" dirty="0"/>
              <a:t> </a:t>
            </a:r>
            <a:r>
              <a:rPr lang="en-US" dirty="0" err="1"/>
              <a:t>razumevanje</a:t>
            </a:r>
            <a:r>
              <a:rPr lang="en-US" dirty="0"/>
              <a:t> </a:t>
            </a:r>
            <a:r>
              <a:rPr lang="en-US" dirty="0" err="1"/>
              <a:t>potreba</a:t>
            </a:r>
            <a:r>
              <a:rPr lang="en-US" dirty="0"/>
              <a:t> </a:t>
            </a:r>
            <a:r>
              <a:rPr lang="en-US" dirty="0" err="1"/>
              <a:t>svoje</a:t>
            </a:r>
            <a:r>
              <a:rPr lang="en-US" dirty="0"/>
              <a:t> </a:t>
            </a:r>
            <a:r>
              <a:rPr lang="en-US" dirty="0" err="1"/>
              <a:t>publike</a:t>
            </a:r>
            <a:r>
              <a:rPr lang="en-US" dirty="0"/>
              <a:t>.</a:t>
            </a:r>
          </a:p>
          <a:p>
            <a:endParaRPr lang="en-US" dirty="0"/>
          </a:p>
          <a:p>
            <a:endParaRPr lang="en-US" dirty="0"/>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214810" y="4714884"/>
            <a:ext cx="3053783" cy="2000264"/>
          </a:xfrm>
          <a:prstGeom prst="rect">
            <a:avLst/>
          </a:prstGeom>
          <a:noFill/>
          <a:ln w="9525">
            <a:noFill/>
            <a:miter lim="800000"/>
            <a:headEnd/>
            <a:tailEnd/>
          </a:ln>
          <a:effectLst/>
        </p:spPr>
      </p:pic>
    </p:spTree>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PREDNOSTI I IZAZOVI</a:t>
            </a:r>
          </a:p>
        </p:txBody>
      </p:sp>
      <p:sp>
        <p:nvSpPr>
          <p:cNvPr id="3" name="Content Placeholder 2"/>
          <p:cNvSpPr>
            <a:spLocks noGrp="1"/>
          </p:cNvSpPr>
          <p:nvPr>
            <p:ph sz="quarter" idx="1"/>
          </p:nvPr>
        </p:nvSpPr>
        <p:spPr/>
        <p:txBody>
          <a:bodyPr/>
          <a:lstStyle/>
          <a:p>
            <a:r>
              <a:rPr lang="en-US" dirty="0" err="1"/>
              <a:t>Koje</a:t>
            </a:r>
            <a:r>
              <a:rPr lang="en-US" dirty="0"/>
              <a:t> </a:t>
            </a:r>
            <a:r>
              <a:rPr lang="en-US" dirty="0" err="1"/>
              <a:t>su</a:t>
            </a:r>
            <a:r>
              <a:rPr lang="en-US" dirty="0"/>
              <a:t> </a:t>
            </a:r>
            <a:r>
              <a:rPr lang="en-US" dirty="0" err="1"/>
              <a:t>prednosti</a:t>
            </a:r>
            <a:r>
              <a:rPr lang="en-US" dirty="0"/>
              <a:t> </a:t>
            </a:r>
            <a:r>
              <a:rPr lang="en-US" dirty="0" err="1"/>
              <a:t>i</a:t>
            </a:r>
            <a:r>
              <a:rPr lang="en-US" dirty="0"/>
              <a:t> </a:t>
            </a:r>
            <a:r>
              <a:rPr lang="en-US" dirty="0" err="1"/>
              <a:t>izazovi</a:t>
            </a:r>
            <a:r>
              <a:rPr lang="en-US" dirty="0"/>
              <a:t> </a:t>
            </a:r>
            <a:r>
              <a:rPr lang="en-US" dirty="0" err="1"/>
              <a:t>koji</a:t>
            </a:r>
            <a:r>
              <a:rPr lang="en-US" dirty="0"/>
              <a:t> </a:t>
            </a:r>
            <a:r>
              <a:rPr lang="en-US" dirty="0" err="1"/>
              <a:t>proizilaze</a:t>
            </a:r>
            <a:r>
              <a:rPr lang="en-US" dirty="0"/>
              <a:t> </a:t>
            </a:r>
            <a:r>
              <a:rPr lang="en-US" dirty="0" err="1"/>
              <a:t>iz</a:t>
            </a:r>
            <a:r>
              <a:rPr lang="en-US" dirty="0"/>
              <a:t> </a:t>
            </a:r>
            <a:r>
              <a:rPr lang="en-US" dirty="0" err="1"/>
              <a:t>uticaja</a:t>
            </a:r>
            <a:r>
              <a:rPr lang="en-US" dirty="0"/>
              <a:t> </a:t>
            </a:r>
            <a:r>
              <a:rPr lang="en-US" dirty="0" err="1"/>
              <a:t>medija</a:t>
            </a:r>
            <a:r>
              <a:rPr lang="en-US" dirty="0"/>
              <a:t> </a:t>
            </a:r>
            <a:r>
              <a:rPr lang="en-US" dirty="0" err="1"/>
              <a:t>na</a:t>
            </a:r>
            <a:r>
              <a:rPr lang="en-US" dirty="0"/>
              <a:t> </a:t>
            </a:r>
            <a:r>
              <a:rPr lang="en-US" dirty="0" err="1"/>
              <a:t>ukus</a:t>
            </a:r>
            <a:r>
              <a:rPr lang="en-US" dirty="0"/>
              <a:t> </a:t>
            </a:r>
            <a:r>
              <a:rPr lang="en-US" dirty="0" err="1"/>
              <a:t>publike</a:t>
            </a:r>
            <a:r>
              <a:rPr lang="en-US" dirty="0"/>
              <a:t>?</a:t>
            </a:r>
          </a:p>
          <a:p>
            <a:pPr>
              <a:buNone/>
            </a:pPr>
            <a:endParaRPr lang="en-US" dirty="0"/>
          </a:p>
          <a:p>
            <a:pPr marL="514350" indent="-514350">
              <a:buFont typeface="+mj-lt"/>
              <a:buAutoNum type="arabicPeriod"/>
            </a:pPr>
            <a:r>
              <a:rPr lang="en-US" dirty="0"/>
              <a:t>PREDNOSTI</a:t>
            </a:r>
          </a:p>
          <a:p>
            <a:pPr marL="514350" indent="-514350">
              <a:buFont typeface="+mj-lt"/>
              <a:buAutoNum type="arabicPeriod"/>
            </a:pPr>
            <a:r>
              <a:rPr lang="en-US" dirty="0"/>
              <a:t>IZAZOVI</a:t>
            </a:r>
            <a:endParaRPr lang="pl-PL" dirty="0"/>
          </a:p>
        </p:txBody>
      </p:sp>
      <p:pic>
        <p:nvPicPr>
          <p:cNvPr id="5122" name="Picture 2"/>
          <p:cNvPicPr>
            <a:picLocks noChangeAspect="1" noChangeArrowheads="1"/>
          </p:cNvPicPr>
          <p:nvPr/>
        </p:nvPicPr>
        <p:blipFill>
          <a:blip r:embed="rId2" cstate="print"/>
          <a:srcRect/>
          <a:stretch>
            <a:fillRect/>
          </a:stretch>
        </p:blipFill>
        <p:spPr bwMode="auto">
          <a:xfrm>
            <a:off x="3571868" y="3000372"/>
            <a:ext cx="4572032" cy="3429738"/>
          </a:xfrm>
          <a:prstGeom prst="rect">
            <a:avLst/>
          </a:prstGeom>
          <a:noFill/>
          <a:ln w="9525">
            <a:noFill/>
            <a:miter lim="800000"/>
            <a:headEnd/>
            <a:tailEnd/>
          </a:ln>
          <a:effectLst/>
        </p:spPr>
      </p:pic>
    </p:spTree>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BUDUĆI TRENDOVI</a:t>
            </a:r>
          </a:p>
        </p:txBody>
      </p:sp>
      <p:sp>
        <p:nvSpPr>
          <p:cNvPr id="3" name="Content Placeholder 2"/>
          <p:cNvSpPr>
            <a:spLocks noGrp="1"/>
          </p:cNvSpPr>
          <p:nvPr>
            <p:ph sz="quarter" idx="1"/>
          </p:nvPr>
        </p:nvSpPr>
        <p:spPr/>
        <p:txBody>
          <a:bodyPr/>
          <a:lstStyle/>
          <a:p>
            <a:r>
              <a:rPr lang="en-US" dirty="0" err="1"/>
              <a:t>Kako</a:t>
            </a:r>
            <a:r>
              <a:rPr lang="en-US" dirty="0"/>
              <a:t> </a:t>
            </a:r>
            <a:r>
              <a:rPr lang="en-US" dirty="0" err="1"/>
              <a:t>će</a:t>
            </a:r>
            <a:r>
              <a:rPr lang="en-US" dirty="0"/>
              <a:t> se </a:t>
            </a:r>
            <a:r>
              <a:rPr lang="en-US" dirty="0" err="1"/>
              <a:t>razvijati</a:t>
            </a:r>
            <a:r>
              <a:rPr lang="en-US" dirty="0"/>
              <a:t> </a:t>
            </a:r>
            <a:r>
              <a:rPr lang="en-US" dirty="0" err="1"/>
              <a:t>uticaj</a:t>
            </a:r>
            <a:r>
              <a:rPr lang="en-US" dirty="0"/>
              <a:t> </a:t>
            </a:r>
            <a:r>
              <a:rPr lang="en-US" dirty="0" err="1"/>
              <a:t>medija</a:t>
            </a:r>
            <a:r>
              <a:rPr lang="en-US" dirty="0"/>
              <a:t> u </a:t>
            </a:r>
            <a:r>
              <a:rPr lang="en-US" dirty="0" err="1"/>
              <a:t>budućnosti</a:t>
            </a:r>
            <a:r>
              <a:rPr lang="en-US" dirty="0"/>
              <a:t>? </a:t>
            </a:r>
            <a:r>
              <a:rPr lang="en-US" dirty="0" err="1"/>
              <a:t>Koje</a:t>
            </a:r>
            <a:r>
              <a:rPr lang="en-US" dirty="0"/>
              <a:t> </a:t>
            </a:r>
            <a:r>
              <a:rPr lang="en-US" dirty="0" err="1"/>
              <a:t>promene</a:t>
            </a:r>
            <a:r>
              <a:rPr lang="en-US" dirty="0"/>
              <a:t> </a:t>
            </a:r>
            <a:r>
              <a:rPr lang="en-US" dirty="0" err="1"/>
              <a:t>možemo</a:t>
            </a:r>
            <a:r>
              <a:rPr lang="en-US" dirty="0"/>
              <a:t> </a:t>
            </a:r>
            <a:r>
              <a:rPr lang="en-US" dirty="0" err="1"/>
              <a:t>očekivati</a:t>
            </a:r>
            <a:r>
              <a:rPr lang="en-US" dirty="0"/>
              <a:t>?</a:t>
            </a:r>
          </a:p>
          <a:p>
            <a:pPr>
              <a:buNone/>
            </a:pPr>
            <a:endParaRPr lang="en-US" dirty="0"/>
          </a:p>
          <a:p>
            <a:pPr marL="514350" indent="-514350">
              <a:buFont typeface="+mj-lt"/>
              <a:buAutoNum type="arabicPeriod"/>
            </a:pPr>
            <a:r>
              <a:rPr lang="en-US" dirty="0"/>
              <a:t>POVEĆANA PERSONALIZACIJA SADRŽAJA</a:t>
            </a:r>
          </a:p>
          <a:p>
            <a:pPr marL="514350" indent="-514350">
              <a:buFont typeface="+mj-lt"/>
              <a:buAutoNum type="arabicPeriod"/>
            </a:pPr>
            <a:r>
              <a:rPr lang="en-US" dirty="0"/>
              <a:t>RAZVOJ 5G TEHNOLOGIJE</a:t>
            </a:r>
          </a:p>
          <a:p>
            <a:pPr marL="514350" indent="-514350">
              <a:buFont typeface="+mj-lt"/>
              <a:buAutoNum type="arabicPeriod"/>
            </a:pPr>
            <a:r>
              <a:rPr lang="en-US" dirty="0"/>
              <a:t>JAČANJE DRUŠTVENIH MEDIJA I UTICAJ INFLUENSERA</a:t>
            </a:r>
          </a:p>
          <a:p>
            <a:pPr marL="514350" indent="-514350">
              <a:buFont typeface="+mj-lt"/>
              <a:buAutoNum type="arabicPeriod"/>
            </a:pPr>
            <a:r>
              <a:rPr lang="en-US" dirty="0"/>
              <a:t>RAZVOJ NOVIH FORMI KOMUNIKACIJE</a:t>
            </a:r>
          </a:p>
        </p:txBody>
      </p:sp>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ZALKJUČAK</a:t>
            </a:r>
          </a:p>
        </p:txBody>
      </p:sp>
      <p:sp>
        <p:nvSpPr>
          <p:cNvPr id="3" name="Content Placeholder 2"/>
          <p:cNvSpPr>
            <a:spLocks noGrp="1"/>
          </p:cNvSpPr>
          <p:nvPr>
            <p:ph sz="quarter" idx="1"/>
          </p:nvPr>
        </p:nvSpPr>
        <p:spPr/>
        <p:txBody>
          <a:bodyPr/>
          <a:lstStyle/>
          <a:p>
            <a:r>
              <a:rPr lang="en-US" dirty="0" err="1"/>
              <a:t>Zaključujemo</a:t>
            </a:r>
            <a:r>
              <a:rPr lang="en-US" dirty="0"/>
              <a:t> </a:t>
            </a:r>
            <a:r>
              <a:rPr lang="en-US" dirty="0" err="1"/>
              <a:t>našu</a:t>
            </a:r>
            <a:r>
              <a:rPr lang="en-US" dirty="0"/>
              <a:t> </a:t>
            </a:r>
            <a:r>
              <a:rPr lang="en-US" dirty="0" err="1"/>
              <a:t>analizu</a:t>
            </a:r>
            <a:r>
              <a:rPr lang="en-US" dirty="0"/>
              <a:t> </a:t>
            </a:r>
            <a:r>
              <a:rPr lang="en-US" dirty="0" err="1"/>
              <a:t>uticaja</a:t>
            </a:r>
            <a:r>
              <a:rPr lang="en-US" dirty="0"/>
              <a:t> </a:t>
            </a:r>
            <a:r>
              <a:rPr lang="en-US" dirty="0" err="1"/>
              <a:t>medija</a:t>
            </a:r>
            <a:r>
              <a:rPr lang="en-US" dirty="0"/>
              <a:t> </a:t>
            </a:r>
            <a:r>
              <a:rPr lang="en-US" dirty="0" err="1"/>
              <a:t>na</a:t>
            </a:r>
            <a:r>
              <a:rPr lang="en-US" dirty="0"/>
              <a:t> </a:t>
            </a:r>
            <a:r>
              <a:rPr lang="en-US" dirty="0" err="1"/>
              <a:t>ukus</a:t>
            </a:r>
            <a:r>
              <a:rPr lang="en-US" dirty="0"/>
              <a:t> </a:t>
            </a:r>
            <a:r>
              <a:rPr lang="en-US" dirty="0" err="1"/>
              <a:t>publike</a:t>
            </a:r>
            <a:r>
              <a:rPr lang="en-US" dirty="0"/>
              <a:t>.</a:t>
            </a:r>
          </a:p>
        </p:txBody>
      </p:sp>
      <p:pic>
        <p:nvPicPr>
          <p:cNvPr id="6146" name="Picture 2"/>
          <p:cNvPicPr>
            <a:picLocks noChangeAspect="1" noChangeArrowheads="1"/>
          </p:cNvPicPr>
          <p:nvPr/>
        </p:nvPicPr>
        <p:blipFill>
          <a:blip r:embed="rId2" cstate="print"/>
          <a:srcRect/>
          <a:stretch>
            <a:fillRect/>
          </a:stretch>
        </p:blipFill>
        <p:spPr bwMode="auto">
          <a:xfrm>
            <a:off x="714348" y="2786058"/>
            <a:ext cx="4912849" cy="3209943"/>
          </a:xfrm>
          <a:prstGeom prst="rect">
            <a:avLst/>
          </a:prstGeom>
          <a:noFill/>
          <a:ln w="9525">
            <a:noFill/>
            <a:miter lim="800000"/>
            <a:headEnd/>
            <a:tailEnd/>
          </a:ln>
          <a:effectLst/>
        </p:spPr>
      </p:pic>
    </p:spTree>
  </p:cSld>
  <p:clrMapOvr>
    <a:masterClrMapping/>
  </p:clrMapOvr>
  <p:transition>
    <p:wipe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98</TotalTime>
  <Words>685</Words>
  <Application>Microsoft Office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Century Schoolbook</vt:lpstr>
      <vt:lpstr>Wingdings</vt:lpstr>
      <vt:lpstr>Wingdings 2</vt:lpstr>
      <vt:lpstr>Oriel</vt:lpstr>
      <vt:lpstr>UTICAJ MEDIJA NA UKUS PUBLIKE</vt:lpstr>
      <vt:lpstr>UVOD</vt:lpstr>
      <vt:lpstr>ZNAČAJ MEDIJA</vt:lpstr>
      <vt:lpstr>RAZNOLIKOST MEDIJA, UTICAJNI MEDIJI U SRBIJI</vt:lpstr>
      <vt:lpstr>UTICAJ NA UKUS</vt:lpstr>
      <vt:lpstr>STATISTIKE I STUDIJE SLUČAJA</vt:lpstr>
      <vt:lpstr>PREDNOSTI I IZAZOVI</vt:lpstr>
      <vt:lpstr>BUDUĆI TRENDOVI</vt:lpstr>
      <vt:lpstr>ZALKJUČAK</vt:lpstr>
      <vt:lpstr>IZ UGLA MEDIJA</vt:lpstr>
      <vt:lpstr>IZ UGLA MEDIJA</vt:lpstr>
      <vt:lpstr>IZ UGLA MEDIJA</vt:lpstr>
      <vt:lpstr>HVALA VAM NA PAŽNJI!</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UTICAJ MEDIJA NA UKUS PUBLIKE</dc:title>
  <dc:creator>Vladica</dc:creator>
  <cp:lastModifiedBy>Mira Simeunović</cp:lastModifiedBy>
  <cp:revision>11</cp:revision>
  <dcterms:created xsi:type="dcterms:W3CDTF">2023-10-24T11:34:56Z</dcterms:created>
  <dcterms:modified xsi:type="dcterms:W3CDTF">2024-05-26T08:35:01Z</dcterms:modified>
</cp:coreProperties>
</file>